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314" r:id="rId2"/>
    <p:sldId id="10374" r:id="rId3"/>
    <p:sldId id="10326" r:id="rId4"/>
    <p:sldId id="10404" r:id="rId5"/>
    <p:sldId id="10431" r:id="rId6"/>
    <p:sldId id="10449" r:id="rId7"/>
    <p:sldId id="1243" r:id="rId8"/>
    <p:sldId id="10412" r:id="rId9"/>
    <p:sldId id="10432" r:id="rId10"/>
    <p:sldId id="10197" r:id="rId11"/>
    <p:sldId id="1247" r:id="rId12"/>
    <p:sldId id="10438" r:id="rId13"/>
    <p:sldId id="10439" r:id="rId14"/>
    <p:sldId id="10448" r:id="rId15"/>
    <p:sldId id="10433" r:id="rId16"/>
    <p:sldId id="10435" r:id="rId17"/>
    <p:sldId id="10436" r:id="rId18"/>
    <p:sldId id="10437" r:id="rId19"/>
    <p:sldId id="1597" r:id="rId20"/>
    <p:sldId id="1236" r:id="rId21"/>
    <p:sldId id="1245" r:id="rId22"/>
    <p:sldId id="1248" r:id="rId23"/>
    <p:sldId id="1249" r:id="rId24"/>
    <p:sldId id="10454" r:id="rId25"/>
    <p:sldId id="1251" r:id="rId26"/>
    <p:sldId id="10418" r:id="rId27"/>
    <p:sldId id="10440" r:id="rId28"/>
    <p:sldId id="10441" r:id="rId29"/>
    <p:sldId id="10428" r:id="rId30"/>
    <p:sldId id="10442" r:id="rId31"/>
    <p:sldId id="10455" r:id="rId32"/>
    <p:sldId id="1032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/>
  <p:cmAuthor id="2" name="zhiqin xu" initials="z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1D5"/>
    <a:srgbClr val="070707"/>
    <a:srgbClr val="7F7F7F"/>
    <a:srgbClr val="0000FF"/>
    <a:srgbClr val="002B7F"/>
    <a:srgbClr val="3232F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03" autoAdjust="0"/>
    <p:restoredTop sz="88016" autoAdjust="0"/>
  </p:normalViewPr>
  <p:slideViewPr>
    <p:cSldViewPr snapToGrid="0">
      <p:cViewPr varScale="1">
        <p:scale>
          <a:sx n="72" d="100"/>
          <a:sy n="72" d="100"/>
        </p:scale>
        <p:origin x="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CC08D5E-D004-6797-D308-B3894E9FF9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950F70-B938-0B07-DB31-B05A127F20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F53BF-DE8E-3445-A08F-EF187BE3C42D}" type="datetimeFigureOut">
              <a:rPr kumimoji="1" lang="zh-CN" altLang="en-US" smtClean="0"/>
              <a:t>2025/11/25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9B8BC6-4FDF-CF79-0F17-BD33548B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4D83D3-FE5F-C048-E2AD-6A2A562BA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E4D2A-20D0-3240-BC72-D1B8190B17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8189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2025/11/25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10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535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39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93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45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41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597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57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05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2025/11/25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2025/11/25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None/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6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None/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192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None/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.png"/><Relationship Id="rId5" Type="http://schemas.openxmlformats.org/officeDocument/2006/relationships/image" Target="../media/image32.png"/><Relationship Id="rId4" Type="http://schemas.openxmlformats.org/officeDocument/2006/relationships/image" Target="../media/image5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9.tiff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9.tiff"/><Relationship Id="rId4" Type="http://schemas.openxmlformats.org/officeDocument/2006/relationships/image" Target="../media/image8.png"/><Relationship Id="rId9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91" y="3694682"/>
            <a:ext cx="12192000" cy="276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相图分析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许志钦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</a:t>
            </a:r>
          </a:p>
          <a:p>
            <a:pPr marR="0" lvl="0" indent="0" algn="ctr" defTabSz="864235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02F756-3B96-CC46-A2D4-96CC8736307C}" type="datetime3"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2025年11月25日星期二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990E164-5D3A-5777-3569-E5050E066BE7}"/>
              </a:ext>
            </a:extLst>
          </p:cNvPr>
          <p:cNvCxnSpPr/>
          <p:nvPr/>
        </p:nvCxnSpPr>
        <p:spPr>
          <a:xfrm>
            <a:off x="5898463" y="5314302"/>
            <a:ext cx="41110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9BB6629-017C-B290-6B3F-9994B321EEDF}"/>
              </a:ext>
            </a:extLst>
          </p:cNvPr>
          <p:cNvCxnSpPr>
            <a:cxnSpLocks/>
          </p:cNvCxnSpPr>
          <p:nvPr/>
        </p:nvCxnSpPr>
        <p:spPr>
          <a:xfrm flipV="1">
            <a:off x="6050863" y="2666112"/>
            <a:ext cx="0" cy="28005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E718DED-DDE1-69D5-26C4-19BC4B05AA08}"/>
              </a:ext>
            </a:extLst>
          </p:cNvPr>
          <p:cNvCxnSpPr>
            <a:cxnSpLocks/>
          </p:cNvCxnSpPr>
          <p:nvPr/>
        </p:nvCxnSpPr>
        <p:spPr>
          <a:xfrm flipV="1">
            <a:off x="6050863" y="3817921"/>
            <a:ext cx="1557454" cy="14963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E6DCC96-C762-D68F-164E-22B78C7361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63323" y="4998574"/>
            <a:ext cx="505071" cy="126381"/>
          </a:xfrm>
          <a:prstGeom prst="curvedConnector3">
            <a:avLst>
              <a:gd name="adj1" fmla="val 13203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/>
              <p:nvPr/>
            </p:nvSpPr>
            <p:spPr>
              <a:xfrm>
                <a:off x="6705068" y="4703239"/>
                <a:ext cx="2352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∈(−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068" y="4703239"/>
                <a:ext cx="2352907" cy="523220"/>
              </a:xfrm>
              <a:prstGeom prst="rect">
                <a:avLst/>
              </a:prstGeom>
              <a:blipFill>
                <a:blip r:embed="rId3"/>
                <a:stretch>
                  <a:fillRect l="-2688" t="-7143" r="-1613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/>
              <p:nvPr/>
            </p:nvSpPr>
            <p:spPr>
              <a:xfrm>
                <a:off x="5213503" y="1298484"/>
                <a:ext cx="586241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对于一维输入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C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是二维向量，我们用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表示该向量的方向：</a:t>
                </a:r>
                <a:r>
                  <a:rPr lang="en-US" altLang="zh-CN" sz="2800" dirty="0">
                    <a:solidFill>
                      <a:srgbClr val="B61616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03" y="1298484"/>
                <a:ext cx="5862412" cy="1384995"/>
              </a:xfrm>
              <a:prstGeom prst="rect">
                <a:avLst/>
              </a:prstGeom>
              <a:blipFill>
                <a:blip r:embed="rId4"/>
                <a:stretch>
                  <a:fillRect l="-1944" t="-6364" r="-8207"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/>
              <p:nvPr/>
            </p:nvSpPr>
            <p:spPr>
              <a:xfrm>
                <a:off x="187821" y="1376422"/>
                <a:ext cx="3947311" cy="335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2400" dirty="0">
                  <a:solidFill>
                    <a:schemeClr val="tx2"/>
                  </a:solidFill>
                  <a:latin typeface="Book Antiqua"/>
                  <a:ea typeface="黑体"/>
                </a:endParaRPr>
              </a:p>
              <a:p>
                <a:pPr lvl="0"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特征：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n-cs"/>
                      </a:rPr>
                      <m:t>)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1" y="1376422"/>
                <a:ext cx="3947311" cy="3352777"/>
              </a:xfrm>
              <a:prstGeom prst="rect">
                <a:avLst/>
              </a:prstGeom>
              <a:blipFill>
                <a:blip r:embed="rId5"/>
                <a:stretch>
                  <a:fillRect l="-2244" t="-35472" b="-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DB6804-F623-0661-F0D8-9F6092124D93}"/>
                  </a:ext>
                </a:extLst>
              </p:cNvPr>
              <p:cNvSpPr txBox="1"/>
              <p:nvPr/>
            </p:nvSpPr>
            <p:spPr>
              <a:xfrm>
                <a:off x="7492469" y="5226459"/>
                <a:ext cx="7700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DB6804-F623-0661-F0D8-9F6092124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469" y="5226459"/>
                <a:ext cx="770052" cy="523220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05F3BA-6D67-559C-0FE1-1F072DE50D20}"/>
                  </a:ext>
                </a:extLst>
              </p:cNvPr>
              <p:cNvSpPr txBox="1"/>
              <p:nvPr/>
            </p:nvSpPr>
            <p:spPr>
              <a:xfrm>
                <a:off x="5396659" y="3613968"/>
                <a:ext cx="7700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05F3BA-6D67-559C-0FE1-1F072DE5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659" y="3613968"/>
                <a:ext cx="770052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6FCE1C1-188A-0558-8639-6ED8F98E2675}"/>
                  </a:ext>
                </a:extLst>
              </p:cNvPr>
              <p:cNvSpPr txBox="1"/>
              <p:nvPr/>
            </p:nvSpPr>
            <p:spPr>
              <a:xfrm>
                <a:off x="7587672" y="3543187"/>
                <a:ext cx="7700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6FCE1C1-188A-0558-8639-6ED8F98E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72" y="3543187"/>
                <a:ext cx="770052" cy="523220"/>
              </a:xfrm>
              <a:prstGeom prst="rect">
                <a:avLst/>
              </a:prstGeom>
              <a:blipFill>
                <a:blip r:embed="rId8"/>
                <a:stretch>
                  <a:fillRect l="-9677" r="-96774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035394B3-9EF3-A530-ADFD-8465A40A1D02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C581F09-96D5-429C-C41D-22720AAE692F}"/>
              </a:ext>
            </a:extLst>
          </p:cNvPr>
          <p:cNvSpPr txBox="1">
            <a:spLocks/>
          </p:cNvSpPr>
          <p:nvPr/>
        </p:nvSpPr>
        <p:spPr>
          <a:xfrm>
            <a:off x="201059" y="155448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两层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神经网络的特征</a:t>
            </a:r>
          </a:p>
        </p:txBody>
      </p:sp>
    </p:spTree>
    <p:extLst>
      <p:ext uri="{BB962C8B-B14F-4D97-AF65-F5344CB8AC3E}">
        <p14:creationId xmlns:p14="http://schemas.microsoft.com/office/powerpoint/2010/main" val="122326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" grpId="0"/>
      <p:bldP spid="15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1FDBF-F788-0649-9007-7D90BA2E5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34"/>
          <a:stretch/>
        </p:blipFill>
        <p:spPr>
          <a:xfrm>
            <a:off x="3398281" y="898540"/>
            <a:ext cx="8793719" cy="20761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858500" cy="6350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err="1"/>
              <a:t>不同网络输出对应的特征</a:t>
            </a:r>
            <a:endParaRPr lang="en-US" sz="3600" b="1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9C3926E-65C3-AD7E-16B1-B7F9D50EF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61" b="8811"/>
          <a:stretch/>
        </p:blipFill>
        <p:spPr>
          <a:xfrm>
            <a:off x="3398281" y="3773056"/>
            <a:ext cx="8793719" cy="2261171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9F0F81C6-1FEB-34E4-7994-9E08DF47BBBF}"/>
              </a:ext>
            </a:extLst>
          </p:cNvPr>
          <p:cNvSpPr txBox="1"/>
          <p:nvPr/>
        </p:nvSpPr>
        <p:spPr>
          <a:xfrm>
            <a:off x="4096364" y="3164953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大初始化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C3B10FD0-A2E3-97EA-4E99-1283A11E149F}"/>
              </a:ext>
            </a:extLst>
          </p:cNvPr>
          <p:cNvSpPr txBox="1"/>
          <p:nvPr/>
        </p:nvSpPr>
        <p:spPr>
          <a:xfrm>
            <a:off x="6950380" y="3112816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中等初始化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E04362BA-7953-FBA1-B607-12F99F54F681}"/>
              </a:ext>
            </a:extLst>
          </p:cNvPr>
          <p:cNvSpPr txBox="1"/>
          <p:nvPr/>
        </p:nvSpPr>
        <p:spPr>
          <a:xfrm>
            <a:off x="9804396" y="3166905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小初始化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606D69-91FE-6016-E810-10817BF4F4FE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1A3DCF9-C84A-FD9A-138E-A21EC88FCE3B}"/>
                  </a:ext>
                </a:extLst>
              </p:cNvPr>
              <p:cNvSpPr txBox="1"/>
              <p:nvPr/>
            </p:nvSpPr>
            <p:spPr>
              <a:xfrm>
                <a:off x="162892" y="966454"/>
                <a:ext cx="3437122" cy="335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2400" dirty="0">
                  <a:solidFill>
                    <a:schemeClr val="tx2"/>
                  </a:solidFill>
                  <a:latin typeface="Book Antiqua"/>
                  <a:ea typeface="黑体"/>
                </a:endParaRPr>
              </a:p>
              <a:p>
                <a:pPr lvl="0"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特征：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n-cs"/>
                      </a:rPr>
                      <m:t>)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1A3DCF9-C84A-FD9A-138E-A21EC88F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92" y="966454"/>
                <a:ext cx="3437122" cy="3352777"/>
              </a:xfrm>
              <a:prstGeom prst="rect">
                <a:avLst/>
              </a:prstGeom>
              <a:blipFill>
                <a:blip r:embed="rId4"/>
                <a:stretch>
                  <a:fillRect l="-9926" t="-35472" b="-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468FDE-9B9E-77DD-8E61-8BE42E23F7A9}"/>
                  </a:ext>
                </a:extLst>
              </p:cNvPr>
              <p:cNvSpPr txBox="1"/>
              <p:nvPr/>
            </p:nvSpPr>
            <p:spPr>
              <a:xfrm>
                <a:off x="290482" y="4352379"/>
                <a:ext cx="3181941" cy="1887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b="1" dirty="0">
                    <a:solidFill>
                      <a:schemeClr val="accent5">
                        <a:lumMod val="75000"/>
                      </a:schemeClr>
                    </a:solidFill>
                  </a:rPr>
                  <a:t>青色：初始特征分布</a:t>
                </a:r>
                <a:endParaRPr kumimoji="1" lang="en-US" altLang="zh-CN" sz="20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b="1" dirty="0"/>
                  <a:t>红色：训练后特征分布</a:t>
                </a:r>
                <a:endParaRPr kumimoji="1" lang="en-US" altLang="zh-CN" sz="2000" b="1" dirty="0"/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tx2"/>
                    </a:solidFill>
                  </a:rPr>
                  <a:t>每个点代表一个神经元；</a:t>
                </a:r>
                <a:r>
                  <a:rPr lang="en-US" altLang="zh-CN" sz="2000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 </a:t>
                </a:r>
                <a:r>
                  <a:rPr kumimoji="1" lang="zh-CN" altLang="en-US" sz="2000" dirty="0">
                    <a:solidFill>
                      <a:schemeClr val="tx2"/>
                    </a:solidFill>
                  </a:rPr>
                  <a:t>进行归一化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468FDE-9B9E-77DD-8E61-8BE42E23F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82" y="4352379"/>
                <a:ext cx="3181941" cy="1887889"/>
              </a:xfrm>
              <a:prstGeom prst="rect">
                <a:avLst/>
              </a:prstGeom>
              <a:blipFill>
                <a:blip r:embed="rId5"/>
                <a:stretch>
                  <a:fillRect l="-1992" r="-6375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14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1D5D-6688-6CDD-C609-0DC00D81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82042-A807-DC93-7693-C492CAC5D0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69029" y="3596285"/>
            <a:ext cx="3122023" cy="66040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小初始化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BEAA29BA-ECF8-690F-4EA0-256D71C3F005}"/>
              </a:ext>
            </a:extLst>
          </p:cNvPr>
          <p:cNvSpPr/>
          <p:nvPr/>
        </p:nvSpPr>
        <p:spPr>
          <a:xfrm>
            <a:off x="5753099" y="3646134"/>
            <a:ext cx="1055915" cy="56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08EEFD91-5862-1BB3-D48E-EA4CB168BA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9588" y="3603617"/>
                <a:ext cx="3122023" cy="66040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1219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pPr algn="ctr" defTabSz="457200"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 变化大</a:t>
                </a:r>
                <a:endParaRPr lang="en-US" altLang="zh-CN" sz="36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08EEFD91-5862-1BB3-D48E-EA4CB168B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8" y="3603617"/>
                <a:ext cx="3122023" cy="660400"/>
              </a:xfrm>
              <a:prstGeom prst="rect">
                <a:avLst/>
              </a:prstGeom>
              <a:blipFill>
                <a:blip r:embed="rId2"/>
                <a:stretch>
                  <a:fillRect t="-9434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7245DA5D-916B-FF74-B2AB-7ECBF88A0FF0}"/>
              </a:ext>
            </a:extLst>
          </p:cNvPr>
          <p:cNvSpPr txBox="1">
            <a:spLocks/>
          </p:cNvSpPr>
          <p:nvPr/>
        </p:nvSpPr>
        <p:spPr>
          <a:xfrm>
            <a:off x="2569029" y="2522078"/>
            <a:ext cx="3122023" cy="660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457200">
              <a:spcBef>
                <a:spcPts val="0"/>
              </a:spcBef>
              <a:defRPr/>
            </a:pPr>
            <a:r>
              <a:rPr lang="zh-CN" altLang="en-US" sz="3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大初始化</a:t>
            </a:r>
            <a:endParaRPr lang="en-US" altLang="zh-CN" sz="36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CD8FD88-F69B-9D80-1BD5-07DB2C6D52BA}"/>
              </a:ext>
            </a:extLst>
          </p:cNvPr>
          <p:cNvSpPr/>
          <p:nvPr/>
        </p:nvSpPr>
        <p:spPr>
          <a:xfrm>
            <a:off x="5753099" y="2571927"/>
            <a:ext cx="1055915" cy="56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B1EEE77B-9D59-013D-E1EF-6AD1531A9C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9588" y="2529410"/>
                <a:ext cx="3122023" cy="66040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1219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pPr algn="ctr" defTabSz="457200"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 变化小</a:t>
                </a:r>
                <a:endParaRPr lang="en-US" altLang="zh-CN" sz="36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B1EEE77B-9D59-013D-E1EF-6AD1531A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8" y="2529410"/>
                <a:ext cx="3122023" cy="660400"/>
              </a:xfrm>
              <a:prstGeom prst="rect">
                <a:avLst/>
              </a:prstGeom>
              <a:blipFill>
                <a:blip r:embed="rId3"/>
                <a:stretch>
                  <a:fillRect t="-11321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42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413" y="0"/>
            <a:ext cx="11430000" cy="762000"/>
          </a:xfrm>
        </p:spPr>
        <p:txBody>
          <a:bodyPr>
            <a:noAutofit/>
          </a:bodyPr>
          <a:lstStyle/>
          <a:p>
            <a:r>
              <a:rPr lang="zh-CN" altLang="en-US" b="1" dirty="0"/>
              <a:t>影响两层网络的非线性因素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38522D92-8F49-4773-ACC1-D2B00283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02" y="2673483"/>
            <a:ext cx="4107134" cy="1110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13B4CB-6255-4994-A1EE-52CA6509470E}"/>
                  </a:ext>
                </a:extLst>
              </p:cNvPr>
              <p:cNvSpPr txBox="1"/>
              <p:nvPr/>
            </p:nvSpPr>
            <p:spPr>
              <a:xfrm>
                <a:off x="3724508" y="4587031"/>
                <a:ext cx="66981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只有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影响模型非线性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13B4CB-6255-4994-A1EE-52CA65094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08" y="4587031"/>
                <a:ext cx="6698166" cy="646331"/>
              </a:xfrm>
              <a:prstGeom prst="rect">
                <a:avLst/>
              </a:prstGeom>
              <a:blipFill>
                <a:blip r:embed="rId4"/>
                <a:stretch>
                  <a:fillRect l="-2841" t="-19231" b="-28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8422EC82-F22D-45FA-BC51-52E2B7C3DBD8}"/>
              </a:ext>
            </a:extLst>
          </p:cNvPr>
          <p:cNvSpPr/>
          <p:nvPr/>
        </p:nvSpPr>
        <p:spPr>
          <a:xfrm rot="10800000">
            <a:off x="6198964" y="3397405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BD6B66-A05E-4EB5-B822-38238CC061D9}"/>
              </a:ext>
            </a:extLst>
          </p:cNvPr>
          <p:cNvSpPr txBox="1"/>
          <p:nvPr/>
        </p:nvSpPr>
        <p:spPr>
          <a:xfrm>
            <a:off x="3908261" y="1210433"/>
            <a:ext cx="669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非线性激活函数</a:t>
            </a: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83AC1137-3B9F-43DF-970C-23A8445D42C0}"/>
              </a:ext>
            </a:extLst>
          </p:cNvPr>
          <p:cNvSpPr/>
          <p:nvPr/>
        </p:nvSpPr>
        <p:spPr>
          <a:xfrm>
            <a:off x="5767784" y="1972822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6B9EE521-1E75-0BFC-E9E5-578317DC1690}"/>
                  </a:ext>
                </a:extLst>
              </p:cNvPr>
              <p:cNvSpPr txBox="1"/>
              <p:nvPr/>
            </p:nvSpPr>
            <p:spPr>
              <a:xfrm>
                <a:off x="7137185" y="2654460"/>
                <a:ext cx="2662750" cy="1094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6B9EE521-1E75-0BFC-E9E5-578317DC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185" y="2654460"/>
                <a:ext cx="2662750" cy="1094915"/>
              </a:xfrm>
              <a:prstGeom prst="rect">
                <a:avLst/>
              </a:prstGeom>
              <a:blipFill>
                <a:blip r:embed="rId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5E34332-AECC-1BAA-7F01-9A0FD00D768D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8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22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1D5D-6688-6CDD-C609-0DC00D81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82042-A807-DC93-7693-C492CAC5D0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29" y="3413405"/>
            <a:ext cx="3122023" cy="66040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小初始化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BEAA29BA-ECF8-690F-4EA0-256D71C3F005}"/>
              </a:ext>
            </a:extLst>
          </p:cNvPr>
          <p:cNvSpPr/>
          <p:nvPr/>
        </p:nvSpPr>
        <p:spPr>
          <a:xfrm>
            <a:off x="3238499" y="3463254"/>
            <a:ext cx="1055915" cy="56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08EEFD91-5862-1BB3-D48E-EA4CB168BA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4988" y="3420737"/>
                <a:ext cx="3122023" cy="66040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1219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pPr algn="ctr" defTabSz="457200"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 变化大</a:t>
                </a:r>
                <a:endParaRPr lang="en-US" altLang="zh-CN" sz="36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08EEFD91-5862-1BB3-D48E-EA4CB168B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988" y="3420737"/>
                <a:ext cx="3122023" cy="660400"/>
              </a:xfrm>
              <a:prstGeom prst="rect">
                <a:avLst/>
              </a:prstGeom>
              <a:blipFill>
                <a:blip r:embed="rId2"/>
                <a:stretch>
                  <a:fillRect t="-9434"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>
            <a:extLst>
              <a:ext uri="{FF2B5EF4-FFF2-40B4-BE49-F238E27FC236}">
                <a16:creationId xmlns:a16="http://schemas.microsoft.com/office/drawing/2014/main" id="{90FFE562-B4AF-84F6-A2D1-2ACA23816885}"/>
              </a:ext>
            </a:extLst>
          </p:cNvPr>
          <p:cNvSpPr/>
          <p:nvPr/>
        </p:nvSpPr>
        <p:spPr>
          <a:xfrm>
            <a:off x="7864928" y="3513103"/>
            <a:ext cx="1055915" cy="56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FA63DD0-6DC0-B262-0278-852E59D66FB0}"/>
              </a:ext>
            </a:extLst>
          </p:cNvPr>
          <p:cNvSpPr txBox="1">
            <a:spLocks/>
          </p:cNvSpPr>
          <p:nvPr/>
        </p:nvSpPr>
        <p:spPr>
          <a:xfrm>
            <a:off x="9015547" y="3429796"/>
            <a:ext cx="3122023" cy="660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457200">
              <a:spcBef>
                <a:spcPts val="0"/>
              </a:spcBef>
              <a:defRPr/>
            </a:pPr>
            <a:r>
              <a:rPr lang="zh-CN" altLang="en-US" sz="3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倾向于非线性</a:t>
            </a:r>
            <a:endParaRPr lang="en-US" altLang="zh-CN" sz="36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245DA5D-916B-FF74-B2AB-7ECBF88A0FF0}"/>
              </a:ext>
            </a:extLst>
          </p:cNvPr>
          <p:cNvSpPr txBox="1">
            <a:spLocks/>
          </p:cNvSpPr>
          <p:nvPr/>
        </p:nvSpPr>
        <p:spPr>
          <a:xfrm>
            <a:off x="54429" y="2339198"/>
            <a:ext cx="3122023" cy="660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457200">
              <a:spcBef>
                <a:spcPts val="0"/>
              </a:spcBef>
              <a:defRPr/>
            </a:pPr>
            <a:r>
              <a:rPr lang="zh-CN" altLang="en-US" sz="3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大初始化</a:t>
            </a:r>
            <a:endParaRPr lang="en-US" altLang="zh-CN" sz="36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CD8FD88-F69B-9D80-1BD5-07DB2C6D52BA}"/>
              </a:ext>
            </a:extLst>
          </p:cNvPr>
          <p:cNvSpPr/>
          <p:nvPr/>
        </p:nvSpPr>
        <p:spPr>
          <a:xfrm>
            <a:off x="3238499" y="2389047"/>
            <a:ext cx="1055915" cy="56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B1EEE77B-9D59-013D-E1EF-6AD1531A9C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4988" y="2346530"/>
                <a:ext cx="3122023" cy="66040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1219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pPr algn="ctr" defTabSz="457200"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3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 变化小</a:t>
                </a:r>
                <a:endParaRPr lang="en-US" altLang="zh-CN" sz="36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B1EEE77B-9D59-013D-E1EF-6AD1531A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988" y="2346530"/>
                <a:ext cx="3122023" cy="660400"/>
              </a:xfrm>
              <a:prstGeom prst="rect">
                <a:avLst/>
              </a:prstGeom>
              <a:blipFill>
                <a:blip r:embed="rId3"/>
                <a:stretch>
                  <a:fillRect t="-9434" b="-35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箭头 10">
            <a:extLst>
              <a:ext uri="{FF2B5EF4-FFF2-40B4-BE49-F238E27FC236}">
                <a16:creationId xmlns:a16="http://schemas.microsoft.com/office/drawing/2014/main" id="{6107DE3A-8245-7F7E-A50A-167769237FEF}"/>
              </a:ext>
            </a:extLst>
          </p:cNvPr>
          <p:cNvSpPr/>
          <p:nvPr/>
        </p:nvSpPr>
        <p:spPr>
          <a:xfrm>
            <a:off x="7864928" y="2438896"/>
            <a:ext cx="1055915" cy="560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E479C6A-F1AA-38D7-1B15-A05473788DC4}"/>
              </a:ext>
            </a:extLst>
          </p:cNvPr>
          <p:cNvSpPr txBox="1">
            <a:spLocks/>
          </p:cNvSpPr>
          <p:nvPr/>
        </p:nvSpPr>
        <p:spPr>
          <a:xfrm>
            <a:off x="9015547" y="2355589"/>
            <a:ext cx="3122023" cy="660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457200">
              <a:spcBef>
                <a:spcPts val="0"/>
              </a:spcBef>
              <a:defRPr/>
            </a:pPr>
            <a:r>
              <a:rPr lang="zh-CN" altLang="en-US" sz="3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倾向于线性</a:t>
            </a:r>
            <a:endParaRPr lang="en-US" altLang="zh-CN" sz="36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6AD7DB-BEA2-29E0-F6E0-661952694E06}"/>
              </a:ext>
            </a:extLst>
          </p:cNvPr>
          <p:cNvSpPr txBox="1"/>
          <p:nvPr/>
        </p:nvSpPr>
        <p:spPr>
          <a:xfrm>
            <a:off x="8920843" y="5072002"/>
            <a:ext cx="3122023" cy="96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2"/>
                </a:solidFill>
              </a:rPr>
              <a:t>线性与非线性是指模型关于参数线性或者非线性</a:t>
            </a:r>
          </a:p>
        </p:txBody>
      </p:sp>
    </p:spTree>
    <p:extLst>
      <p:ext uri="{BB962C8B-B14F-4D97-AF65-F5344CB8AC3E}">
        <p14:creationId xmlns:p14="http://schemas.microsoft.com/office/powerpoint/2010/main" val="242734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DA55-670D-8578-AFEB-64E8A9F0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4B2C-F786-403A-50CE-BF64EDB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小初始化的凝聚现象示意图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E3433B9-B00A-F435-5C8F-A72447969A08}"/>
              </a:ext>
            </a:extLst>
          </p:cNvPr>
          <p:cNvGrpSpPr/>
          <p:nvPr/>
        </p:nvGrpSpPr>
        <p:grpSpPr>
          <a:xfrm>
            <a:off x="2406026" y="1106299"/>
            <a:ext cx="7379947" cy="2828657"/>
            <a:chOff x="4270750" y="2989953"/>
            <a:chExt cx="7882206" cy="299731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107641E-150B-4DA2-35CE-012449E79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8"/>
            <a:stretch/>
          </p:blipFill>
          <p:spPr>
            <a:xfrm>
              <a:off x="4270750" y="2989953"/>
              <a:ext cx="7882206" cy="297579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700C410-3AC1-0DCC-EB83-C2E00CFFF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3AFC800-FCC7-8D31-FAE2-CCA3CBD7154E}"/>
                  </a:ext>
                </a:extLst>
              </p:cNvPr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>
                <a:blip r:embed="rId4"/>
                <a:stretch>
                  <a:fillRect l="-1287" r="-55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300E57-51ED-C3C1-293F-7D509953254A}"/>
                  </a:ext>
                </a:extLst>
              </p:cNvPr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300E57-51ED-C3C1-293F-7D5099532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>
                <a:blip r:embed="rId5"/>
                <a:stretch>
                  <a:fillRect l="-1235" t="-101111" r="-412" b="-15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436EDD4-83C3-9389-8416-AE7965B20BCB}"/>
                  </a:ext>
                </a:extLst>
              </p:cNvPr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33E6C9E7-C880-17F5-EC57-A227AA1E5DD3}"/>
              </a:ext>
            </a:extLst>
          </p:cNvPr>
          <p:cNvSpPr/>
          <p:nvPr/>
        </p:nvSpPr>
        <p:spPr>
          <a:xfrm>
            <a:off x="1707650" y="5283719"/>
            <a:ext cx="1755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随机初始化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767ACC-509B-6EE9-74A1-84CC05CD26A9}"/>
              </a:ext>
            </a:extLst>
          </p:cNvPr>
          <p:cNvSpPr/>
          <p:nvPr/>
        </p:nvSpPr>
        <p:spPr>
          <a:xfrm>
            <a:off x="5004735" y="5283718"/>
            <a:ext cx="2539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经过训练：达到参数凝聚状态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A183ED-3F21-F53D-2AA6-25264BCEE159}"/>
              </a:ext>
            </a:extLst>
          </p:cNvPr>
          <p:cNvSpPr/>
          <p:nvPr/>
        </p:nvSpPr>
        <p:spPr>
          <a:xfrm>
            <a:off x="8117487" y="52837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等价于小网络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36128A1-39A8-A861-3319-8F82F2AED566}"/>
              </a:ext>
            </a:extLst>
          </p:cNvPr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34CEB6C-4BB9-54C5-B1E4-43C8E884AB69}"/>
              </a:ext>
            </a:extLst>
          </p:cNvPr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18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一种潜在的解释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844B42-9E80-9088-738F-107528732DC1}"/>
              </a:ext>
            </a:extLst>
          </p:cNvPr>
          <p:cNvSpPr txBox="1"/>
          <p:nvPr/>
        </p:nvSpPr>
        <p:spPr>
          <a:xfrm>
            <a:off x="381242" y="2948894"/>
            <a:ext cx="10809767" cy="261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2"/>
                </a:solidFill>
              </a:rPr>
              <a:t>为什么过参数化网络不会</a:t>
            </a:r>
            <a:r>
              <a:rPr kumimoji="1" lang="zh-CN" altLang="en-US" sz="2800" dirty="0">
                <a:solidFill>
                  <a:srgbClr val="C00000"/>
                </a:solidFill>
              </a:rPr>
              <a:t>过拟合数据</a:t>
            </a:r>
            <a:r>
              <a:rPr kumimoji="1" lang="zh-CN" altLang="en-US" sz="2800" dirty="0">
                <a:solidFill>
                  <a:schemeClr val="tx2"/>
                </a:solidFill>
              </a:rPr>
              <a:t>？</a:t>
            </a:r>
            <a:endParaRPr kumimoji="1" lang="en-US" altLang="zh-CN" sz="2800" dirty="0">
              <a:solidFill>
                <a:schemeClr val="tx2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800" dirty="0">
                <a:solidFill>
                  <a:schemeClr val="tx2"/>
                </a:solidFill>
              </a:rPr>
              <a:t>	</a:t>
            </a:r>
            <a:r>
              <a:rPr kumimoji="1" lang="zh-CN" altLang="en-US" sz="2800" dirty="0">
                <a:solidFill>
                  <a:schemeClr val="tx2"/>
                </a:solidFill>
              </a:rPr>
              <a:t>神经网络会等效于小网络</a:t>
            </a:r>
            <a:endParaRPr kumimoji="1" lang="en-US" altLang="zh-CN" sz="2800" dirty="0">
              <a:solidFill>
                <a:schemeClr val="tx2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2"/>
                </a:solidFill>
              </a:rPr>
              <a:t>什么是神经网络的</a:t>
            </a:r>
            <a:r>
              <a:rPr kumimoji="1" lang="zh-CN" altLang="en-US" sz="2800" dirty="0">
                <a:solidFill>
                  <a:srgbClr val="C00000"/>
                </a:solidFill>
              </a:rPr>
              <a:t>有效参数量</a:t>
            </a:r>
            <a:r>
              <a:rPr kumimoji="1" lang="zh-CN" altLang="en-US" sz="2800" dirty="0">
                <a:solidFill>
                  <a:schemeClr val="tx2"/>
                </a:solidFill>
              </a:rPr>
              <a:t>？</a:t>
            </a:r>
            <a:r>
              <a:rPr kumimoji="1" lang="en-US" altLang="zh-CN" sz="2800" dirty="0">
                <a:solidFill>
                  <a:schemeClr val="tx2"/>
                </a:solidFill>
              </a:rPr>
              <a:t>							</a:t>
            </a:r>
            <a:r>
              <a:rPr kumimoji="1" lang="zh-CN" altLang="en-US" sz="2800" dirty="0">
                <a:solidFill>
                  <a:schemeClr val="tx2"/>
                </a:solidFill>
              </a:rPr>
              <a:t>神经网络的有效参数量是等效小网络的参数量</a:t>
            </a:r>
          </a:p>
        </p:txBody>
      </p:sp>
    </p:spTree>
    <p:extLst>
      <p:ext uri="{BB962C8B-B14F-4D97-AF65-F5344CB8AC3E}">
        <p14:creationId xmlns:p14="http://schemas.microsoft.com/office/powerpoint/2010/main" val="192866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920-2E72-7083-5359-D6F3F7C3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如何定量刻画？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4DA79A6-5FCD-01BD-1F4E-6E22B824E9BB}"/>
              </a:ext>
            </a:extLst>
          </p:cNvPr>
          <p:cNvGrpSpPr/>
          <p:nvPr/>
        </p:nvGrpSpPr>
        <p:grpSpPr>
          <a:xfrm>
            <a:off x="4332073" y="1214645"/>
            <a:ext cx="3352336" cy="906547"/>
            <a:chOff x="432996" y="905579"/>
            <a:chExt cx="3352336" cy="906547"/>
          </a:xfrm>
        </p:grpSpPr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4415E840-A5D4-B51B-A780-7D355AC49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996" y="905579"/>
              <a:ext cx="3352336" cy="906547"/>
            </a:xfrm>
            <a:prstGeom prst="rect">
              <a:avLst/>
            </a:prstGeom>
          </p:spPr>
        </p:pic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E9BE7A1B-9FF8-7C19-A27D-9B1D4B81D223}"/>
                </a:ext>
              </a:extLst>
            </p:cNvPr>
            <p:cNvSpPr/>
            <p:nvPr/>
          </p:nvSpPr>
          <p:spPr>
            <a:xfrm>
              <a:off x="1636592" y="1361229"/>
              <a:ext cx="314892" cy="3270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3">
            <a:extLst>
              <a:ext uri="{FF2B5EF4-FFF2-40B4-BE49-F238E27FC236}">
                <a16:creationId xmlns:a16="http://schemas.microsoft.com/office/drawing/2014/main" id="{79A8D76B-3403-EC02-4FBD-298824F8FB21}"/>
              </a:ext>
            </a:extLst>
          </p:cNvPr>
          <p:cNvGrpSpPr/>
          <p:nvPr/>
        </p:nvGrpSpPr>
        <p:grpSpPr>
          <a:xfrm>
            <a:off x="3915678" y="2452949"/>
            <a:ext cx="4464554" cy="465830"/>
            <a:chOff x="5785096" y="1934959"/>
            <a:chExt cx="4464554" cy="465830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A14D7C1E-73E3-8AC4-9D5A-6ECCBDDAF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341"/>
            <a:stretch/>
          </p:blipFill>
          <p:spPr>
            <a:xfrm>
              <a:off x="5785096" y="1939262"/>
              <a:ext cx="4464554" cy="461527"/>
            </a:xfrm>
            <a:prstGeom prst="rect">
              <a:avLst/>
            </a:prstGeom>
          </p:spPr>
        </p:pic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D38B3B60-BC3F-1741-200C-E16DB19378B9}"/>
                </a:ext>
              </a:extLst>
            </p:cNvPr>
            <p:cNvSpPr/>
            <p:nvPr/>
          </p:nvSpPr>
          <p:spPr>
            <a:xfrm>
              <a:off x="7270788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8B127218-050B-5FBF-869B-B32D6F4F3B9C}"/>
                </a:ext>
              </a:extLst>
            </p:cNvPr>
            <p:cNvSpPr/>
            <p:nvPr/>
          </p:nvSpPr>
          <p:spPr>
            <a:xfrm>
              <a:off x="9473019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D7E4A27-AFEF-0228-511C-FC2CAE1F0ED8}"/>
                  </a:ext>
                </a:extLst>
              </p:cNvPr>
              <p:cNvSpPr txBox="1"/>
              <p:nvPr/>
            </p:nvSpPr>
            <p:spPr>
              <a:xfrm>
                <a:off x="2262532" y="3576258"/>
                <a:ext cx="32731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chemeClr val="tx2"/>
                    </a:solidFill>
                  </a:rPr>
                  <a:t> 可调节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D7E4A27-AFEF-0228-511C-FC2CAE1F0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532" y="3576258"/>
                <a:ext cx="3273137" cy="523220"/>
              </a:xfrm>
              <a:prstGeom prst="rect">
                <a:avLst/>
              </a:prstGeom>
              <a:blipFill>
                <a:blip r:embed="rId4"/>
                <a:stretch>
                  <a:fillRect t="-16667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右箭头 24">
            <a:extLst>
              <a:ext uri="{FF2B5EF4-FFF2-40B4-BE49-F238E27FC236}">
                <a16:creationId xmlns:a16="http://schemas.microsoft.com/office/drawing/2014/main" id="{A15DD699-46E3-B8F3-D6D1-A4D465A7E683}"/>
              </a:ext>
            </a:extLst>
          </p:cNvPr>
          <p:cNvSpPr/>
          <p:nvPr/>
        </p:nvSpPr>
        <p:spPr>
          <a:xfrm>
            <a:off x="5246377" y="3658667"/>
            <a:ext cx="1699245" cy="28055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BA2C21-D66F-7F58-E11B-354AB0F3BDAE}"/>
              </a:ext>
            </a:extLst>
          </p:cNvPr>
          <p:cNvSpPr txBox="1"/>
          <p:nvPr/>
        </p:nvSpPr>
        <p:spPr>
          <a:xfrm>
            <a:off x="7501067" y="3383445"/>
            <a:ext cx="4043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tx2"/>
                </a:solidFill>
              </a:rPr>
              <a:t>如何刻画其变化对</a:t>
            </a:r>
            <a:r>
              <a:rPr kumimoji="1" lang="zh-CN" altLang="en-US" sz="2800" dirty="0"/>
              <a:t>动力学</a:t>
            </a:r>
            <a:r>
              <a:rPr kumimoji="1" lang="zh-CN" altLang="en-US" sz="2800" dirty="0">
                <a:solidFill>
                  <a:schemeClr val="tx2"/>
                </a:solidFill>
              </a:rPr>
              <a:t>的影响？</a:t>
            </a:r>
          </a:p>
        </p:txBody>
      </p:sp>
    </p:spTree>
    <p:extLst>
      <p:ext uri="{BB962C8B-B14F-4D97-AF65-F5344CB8AC3E}">
        <p14:creationId xmlns:p14="http://schemas.microsoft.com/office/powerpoint/2010/main" val="990238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3F613-CE13-73AD-C9C2-5BD741ED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类比：热力学相图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ADCBAB-ABD8-AC1F-042A-F78A21651E12}"/>
                  </a:ext>
                </a:extLst>
              </p:cNvPr>
              <p:cNvSpPr txBox="1"/>
              <p:nvPr/>
            </p:nvSpPr>
            <p:spPr>
              <a:xfrm>
                <a:off x="5900145" y="1071106"/>
                <a:ext cx="6141229" cy="4466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物质的三相图</a:t>
                </a:r>
              </a:p>
              <a:p>
                <a:pPr marR="0" lvl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不同的状态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&lt;-&gt;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不同的环境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R="0" lvl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固态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、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液态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、气态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&lt;-&gt;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压强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、温度</a:t>
                </a:r>
                <a:endParaRPr lang="en-US" sz="2400" dirty="0">
                  <a:solidFill>
                    <a:srgbClr val="0000FF"/>
                  </a:solidFill>
                  <a:latin typeface="Calibri" panose="020F0502020204030204"/>
                </a:endParaRPr>
              </a:p>
              <a:p>
                <a:pPr defTabSz="457200">
                  <a:lnSpc>
                    <a:spcPct val="150000"/>
                  </a:lnSpc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(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物理相图是在粒子趋于极限得到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两层网络的相图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R="0" lvl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不同的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训练动力学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&lt;-&gt;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不同的初始化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R="0" lvl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什么状态量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？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(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→∞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ADCBAB-ABD8-AC1F-042A-F78A21651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145" y="1071106"/>
                <a:ext cx="6141229" cy="4466094"/>
              </a:xfrm>
              <a:prstGeom prst="rect">
                <a:avLst/>
              </a:prstGeom>
              <a:blipFill>
                <a:blip r:embed="rId2"/>
                <a:stretch>
                  <a:fillRect l="-1443"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>
            <a:extLst>
              <a:ext uri="{FF2B5EF4-FFF2-40B4-BE49-F238E27FC236}">
                <a16:creationId xmlns:a16="http://schemas.microsoft.com/office/drawing/2014/main" id="{FE4387A0-0DFD-F0E2-FB2D-EEA14C8A5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10" y="1320800"/>
            <a:ext cx="54737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71365A2-FE80-3AA4-C229-3D9F48B5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99" y="1292045"/>
            <a:ext cx="5393401" cy="16465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560965-3847-6DCC-9288-847EE95C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826" y="3429000"/>
            <a:ext cx="6654347" cy="15677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762ED6-0AD2-206B-7369-00D3C9DE8944}"/>
              </a:ext>
            </a:extLst>
          </p:cNvPr>
          <p:cNvSpPr txBox="1">
            <a:spLocks/>
          </p:cNvSpPr>
          <p:nvPr/>
        </p:nvSpPr>
        <p:spPr>
          <a:xfrm>
            <a:off x="178767" y="135142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梯度流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4CFCDB-CAD7-6487-AB15-277FEEA7B500}"/>
              </a:ext>
            </a:extLst>
          </p:cNvPr>
          <p:cNvSpPr txBox="1"/>
          <p:nvPr/>
        </p:nvSpPr>
        <p:spPr>
          <a:xfrm>
            <a:off x="634855" y="3951256"/>
            <a:ext cx="177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tx2"/>
                </a:solidFill>
              </a:rPr>
              <a:t>损失函数：</a:t>
            </a:r>
          </a:p>
        </p:txBody>
      </p:sp>
    </p:spTree>
    <p:extLst>
      <p:ext uri="{BB962C8B-B14F-4D97-AF65-F5344CB8AC3E}">
        <p14:creationId xmlns:p14="http://schemas.microsoft.com/office/powerpoint/2010/main" val="355955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圆角 72"/>
          <p:cNvSpPr/>
          <p:nvPr/>
        </p:nvSpPr>
        <p:spPr>
          <a:xfrm>
            <a:off x="3727450" y="1046559"/>
            <a:ext cx="4965700" cy="1538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DA0DFD5-F7B3-FF9D-FEDE-FAEC070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隐式偏好（隐式正则化）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731769" y="317147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训练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"/>
              <p:cNvSpPr txBox="1"/>
              <p:nvPr/>
            </p:nvSpPr>
            <p:spPr>
              <a:xfrm>
                <a:off x="5804637" y="3900247"/>
                <a:ext cx="4076700" cy="1016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altLang="zh-CN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zh-CN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637" y="3900247"/>
                <a:ext cx="4076700" cy="1016497"/>
              </a:xfrm>
              <a:prstGeom prst="rect">
                <a:avLst/>
              </a:prstGeom>
              <a:blipFill>
                <a:blip r:embed="rId2"/>
                <a:stretch>
                  <a:fillRect t="-104938" b="-15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237125" y="3369862"/>
            <a:ext cx="2199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参数量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Arial"/>
                <a:ea typeface="微软雅黑"/>
              </a:rPr>
              <a:t>&gt; </a:t>
            </a:r>
            <a:r>
              <a:rPr lang="zh-CN" altLang="en-US" sz="2200" b="1" dirty="0">
                <a:solidFill>
                  <a:srgbClr val="000000"/>
                </a:solidFill>
                <a:latin typeface="Arial"/>
                <a:ea typeface="微软雅黑"/>
              </a:rPr>
              <a:t>样本量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557480" y="3577610"/>
            <a:ext cx="8250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483365" y="337458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多解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>
          <a:xfrm>
            <a:off x="6519333" y="3577610"/>
            <a:ext cx="12387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878793" y="3369862"/>
            <a:ext cx="19094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泛化性好的解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559" y="1453647"/>
            <a:ext cx="1566947" cy="981494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630697" y="4176473"/>
            <a:ext cx="4416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实际上，损失函数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无显式正则项：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783040" y="4883586"/>
            <a:ext cx="9748560" cy="1312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一个关键的问题：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800" b="1" dirty="0"/>
              <a:t>	</a:t>
            </a:r>
            <a:r>
              <a:rPr lang="zh-CN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神经网络的</a:t>
            </a:r>
            <a:r>
              <a:rPr lang="zh-CN" altLang="en-US" sz="2800" b="1" dirty="0">
                <a:solidFill>
                  <a:srgbClr val="A620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隐式偏好</a:t>
            </a:r>
            <a:r>
              <a:rPr lang="zh-CN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</a:t>
            </a:r>
            <a:r>
              <a:rPr lang="zh-CN" altLang="en-US" sz="2800" b="1" dirty="0">
                <a:solidFill>
                  <a:schemeClr val="tx2"/>
                </a:solidFill>
              </a:rPr>
              <a:t>？</a:t>
            </a:r>
            <a:r>
              <a:rPr lang="zh-CN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超参数会影响隐式偏好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4080" y="1435239"/>
            <a:ext cx="1591937" cy="981495"/>
          </a:xfrm>
          <a:prstGeom prst="rect">
            <a:avLst/>
          </a:prstGeom>
        </p:spPr>
      </p:pic>
      <p:sp>
        <p:nvSpPr>
          <p:cNvPr id="74" name="矩形: 圆角 73"/>
          <p:cNvSpPr/>
          <p:nvPr/>
        </p:nvSpPr>
        <p:spPr>
          <a:xfrm>
            <a:off x="2254140" y="3288952"/>
            <a:ext cx="2172539" cy="5583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1" name="直接箭头连接符 80"/>
          <p:cNvCxnSpPr/>
          <p:nvPr/>
        </p:nvCxnSpPr>
        <p:spPr>
          <a:xfrm flipV="1">
            <a:off x="5901691" y="2729759"/>
            <a:ext cx="0" cy="559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21423" y="1044508"/>
            <a:ext cx="3028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训练误差等于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的集合：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4398" y="1695153"/>
            <a:ext cx="945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……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3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353DDC-177A-CF4A-9CD7-95266CADCC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150" y="888377"/>
            <a:ext cx="10515600" cy="4959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两层全连接网络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标准化梯度流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尺度参数及其在无穷宽处的极限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A0D8C-C4A5-6445-91F6-AFB28212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630" y="1397242"/>
            <a:ext cx="3352336" cy="9065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B1069B-A252-4849-B456-431CBCBCC291}"/>
              </a:ext>
            </a:extLst>
          </p:cNvPr>
          <p:cNvSpPr/>
          <p:nvPr/>
        </p:nvSpPr>
        <p:spPr>
          <a:xfrm>
            <a:off x="2949226" y="1852892"/>
            <a:ext cx="314892" cy="327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89B3F9-4058-9845-9745-4D4C24F9A7A3}"/>
              </a:ext>
            </a:extLst>
          </p:cNvPr>
          <p:cNvGrpSpPr/>
          <p:nvPr/>
        </p:nvGrpSpPr>
        <p:grpSpPr>
          <a:xfrm>
            <a:off x="5637116" y="1589253"/>
            <a:ext cx="4464554" cy="465830"/>
            <a:chOff x="5785096" y="1934959"/>
            <a:chExt cx="4464554" cy="4658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EE718-6672-A94D-87D6-5F9FA9080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341"/>
            <a:stretch/>
          </p:blipFill>
          <p:spPr>
            <a:xfrm>
              <a:off x="5785096" y="1939262"/>
              <a:ext cx="4464554" cy="4615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0CD5E2-73EA-1240-908E-F612218DA3BC}"/>
                </a:ext>
              </a:extLst>
            </p:cNvPr>
            <p:cNvSpPr/>
            <p:nvPr/>
          </p:nvSpPr>
          <p:spPr>
            <a:xfrm>
              <a:off x="7270788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8FEED6-C477-0940-9A4E-DA3B4FB1C38A}"/>
                </a:ext>
              </a:extLst>
            </p:cNvPr>
            <p:cNvSpPr/>
            <p:nvPr/>
          </p:nvSpPr>
          <p:spPr>
            <a:xfrm>
              <a:off x="9473019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5439D2B-123D-0E4E-8856-8BC57DDF3E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630" y="2738814"/>
            <a:ext cx="4681001" cy="609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C68807-86AF-514D-B263-523DBB2D73C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016" y="3400195"/>
            <a:ext cx="6817402" cy="16329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29B66-F7E8-6B42-A29C-2D765069B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767" y="5544363"/>
            <a:ext cx="2749809" cy="721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126FD6-4A5E-3C47-8172-629D907C8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637" y="5544363"/>
            <a:ext cx="4285163" cy="690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426AC-9D24-E94B-A363-ED9C718FB88F}"/>
                  </a:ext>
                </a:extLst>
              </p:cNvPr>
              <p:cNvSpPr txBox="1"/>
              <p:nvPr/>
            </p:nvSpPr>
            <p:spPr>
              <a:xfrm>
                <a:off x="10534281" y="1397242"/>
                <a:ext cx="165771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426AC-9D24-E94B-A363-ED9C718F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281" y="1397242"/>
                <a:ext cx="1657719" cy="736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A7819E79-78DC-2704-F50F-7A7D9548295F}"/>
              </a:ext>
            </a:extLst>
          </p:cNvPr>
          <p:cNvSpPr txBox="1">
            <a:spLocks/>
          </p:cNvSpPr>
          <p:nvPr/>
        </p:nvSpPr>
        <p:spPr>
          <a:xfrm>
            <a:off x="381242" y="161721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基本设定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A59730-A8F3-5527-1A51-B6B267FAE2A6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01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5BFDD-A260-EF4C-8318-0C8E49B3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"/>
          <a:stretch/>
        </p:blipFill>
        <p:spPr>
          <a:xfrm>
            <a:off x="466351" y="1066965"/>
            <a:ext cx="11063547" cy="504508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097F039-866B-7A9E-03A0-8527EEB310BD}"/>
              </a:ext>
            </a:extLst>
          </p:cNvPr>
          <p:cNvSpPr txBox="1">
            <a:spLocks/>
          </p:cNvSpPr>
          <p:nvPr/>
        </p:nvSpPr>
        <p:spPr>
          <a:xfrm>
            <a:off x="381242" y="161721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 err="1"/>
              <a:t>常见不同初始化及其尺度参数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BDADAD-2DE0-EF63-DF39-EBDFAC2D6581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53079031-B967-8946-8F18-835D26F0FB2B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32681" y="922973"/>
                <a:ext cx="10515600" cy="523240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 err="1"/>
                  <a:t>相对距离</a:t>
                </a:r>
                <a:endParaRPr lang="en-US" sz="3000" dirty="0"/>
              </a:p>
              <a:p>
                <a:endParaRPr lang="en-US" sz="3000" dirty="0"/>
              </a:p>
              <a:p>
                <a:pPr marL="0" indent="0">
                  <a:buNone/>
                </a:pPr>
                <a:r>
                  <a:rPr lang="en-US" sz="3000" dirty="0" err="1">
                    <a:solidFill>
                      <a:srgbClr val="0000FF"/>
                    </a:solidFill>
                  </a:rPr>
                  <a:t>当</a:t>
                </a:r>
                <a:r>
                  <a:rPr lang="en-US" sz="30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000" dirty="0">
                    <a:solidFill>
                      <a:srgbClr val="0000FF"/>
                    </a:solidFill>
                  </a:rPr>
                  <a:t>,</a:t>
                </a:r>
              </a:p>
              <a:p>
                <a:r>
                  <a:rPr lang="en-US" sz="3000" dirty="0" err="1">
                    <a:solidFill>
                      <a:srgbClr val="0000FF"/>
                    </a:solidFill>
                  </a:rPr>
                  <a:t>线性区域</a:t>
                </a:r>
                <a:r>
                  <a:rPr lang="en-US" sz="3000" dirty="0">
                    <a:solidFill>
                      <a:srgbClr val="0000FF"/>
                    </a:solidFill>
                  </a:rPr>
                  <a:t>: </a:t>
                </a:r>
              </a:p>
              <a:p>
                <a:endParaRPr lang="en-US" sz="3000" dirty="0"/>
              </a:p>
              <a:p>
                <a:r>
                  <a:rPr lang="en-US" sz="3000" dirty="0" err="1">
                    <a:solidFill>
                      <a:srgbClr val="0000FF"/>
                    </a:solidFill>
                  </a:rPr>
                  <a:t>凝聚区域</a:t>
                </a:r>
                <a:r>
                  <a:rPr lang="en-US" sz="3000" dirty="0">
                    <a:solidFill>
                      <a:srgbClr val="0000FF"/>
                    </a:solidFill>
                  </a:rPr>
                  <a:t>:</a:t>
                </a:r>
              </a:p>
              <a:p>
                <a:endParaRPr lang="en-US" sz="3000" dirty="0"/>
              </a:p>
              <a:p>
                <a:r>
                  <a:rPr lang="en-US" sz="3000" dirty="0" err="1">
                    <a:solidFill>
                      <a:srgbClr val="0000FF"/>
                    </a:solidFill>
                  </a:rPr>
                  <a:t>临界区域</a:t>
                </a:r>
                <a:r>
                  <a:rPr lang="en-US" sz="3000" dirty="0">
                    <a:solidFill>
                      <a:srgbClr val="0000FF"/>
                    </a:solidFill>
                  </a:rPr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53079031-B967-8946-8F18-835D26F0F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32681" y="922973"/>
                <a:ext cx="10515600" cy="5232400"/>
              </a:xfrm>
              <a:blipFill>
                <a:blip r:embed="rId2"/>
                <a:stretch>
                  <a:fillRect l="-1327" t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B0A4867-0B92-CC40-B527-5070E97C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978" y="1599771"/>
            <a:ext cx="4166185" cy="814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E60B90-B9DB-DD4E-A300-B1BA040264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6" r="1"/>
          <a:stretch/>
        </p:blipFill>
        <p:spPr>
          <a:xfrm>
            <a:off x="8680557" y="1138542"/>
            <a:ext cx="3420941" cy="922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AB184-DF9F-754F-B3E6-BE9D7AAA2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13" y="3724149"/>
            <a:ext cx="2860865" cy="582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91067-E5CE-6040-AB5F-09EAF8924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313" y="4658840"/>
            <a:ext cx="3251374" cy="582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574815-5725-5649-81AA-31FE1A840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225" y="5584366"/>
            <a:ext cx="3255462" cy="582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5A43F-F1CF-A843-892C-E7B3DF8C3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2143" y="2403157"/>
            <a:ext cx="2973274" cy="428059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D24EB2F-B100-5079-0CF6-39F63586FFE8}"/>
              </a:ext>
            </a:extLst>
          </p:cNvPr>
          <p:cNvSpPr txBox="1">
            <a:spLocks/>
          </p:cNvSpPr>
          <p:nvPr/>
        </p:nvSpPr>
        <p:spPr>
          <a:xfrm>
            <a:off x="381242" y="161721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/>
              <a:t>不同区域的特征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18DDBF-4B2B-9D96-4E41-81B5A5C594D1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852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04B5BC-9B02-BE45-9592-2B6061F647AC}"/>
                  </a:ext>
                </a:extLst>
              </p:cNvPr>
              <p:cNvSpPr txBox="1"/>
              <p:nvPr/>
            </p:nvSpPr>
            <p:spPr>
              <a:xfrm>
                <a:off x="119378" y="2837724"/>
                <a:ext cx="9118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04B5BC-9B02-BE45-9592-2B6061F64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8" y="2837724"/>
                <a:ext cx="911853" cy="369332"/>
              </a:xfrm>
              <a:prstGeom prst="rect">
                <a:avLst/>
              </a:prstGeom>
              <a:blipFill>
                <a:blip r:embed="rId3"/>
                <a:stretch>
                  <a:fillRect l="-6849" r="-6849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379D6C5-32AB-EF40-A1B2-C0D74BE0C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809"/>
          <a:stretch/>
        </p:blipFill>
        <p:spPr>
          <a:xfrm>
            <a:off x="0" y="3207056"/>
            <a:ext cx="9493316" cy="2945635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D3CB841-2A2A-D001-BD0C-B6E1451B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673" y="1985775"/>
            <a:ext cx="56515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BBEF08-4381-AB5A-912C-4915727B7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029" y="836576"/>
            <a:ext cx="3352336" cy="906547"/>
          </a:xfrm>
          <a:prstGeom prst="rect">
            <a:avLst/>
          </a:prstGeom>
        </p:spPr>
      </p:pic>
      <p:sp>
        <p:nvSpPr>
          <p:cNvPr id="11" name="Rectangle 12">
            <a:extLst>
              <a:ext uri="{FF2B5EF4-FFF2-40B4-BE49-F238E27FC236}">
                <a16:creationId xmlns:a16="http://schemas.microsoft.com/office/drawing/2014/main" id="{E4D4471F-BE57-1C46-B51D-331DCE0228C3}"/>
              </a:ext>
            </a:extLst>
          </p:cNvPr>
          <p:cNvSpPr/>
          <p:nvPr/>
        </p:nvSpPr>
        <p:spPr>
          <a:xfrm>
            <a:off x="2859625" y="1292226"/>
            <a:ext cx="314892" cy="327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0B395DE3-C3E8-0BB4-969C-4F99559201F4}"/>
              </a:ext>
            </a:extLst>
          </p:cNvPr>
          <p:cNvGrpSpPr/>
          <p:nvPr/>
        </p:nvGrpSpPr>
        <p:grpSpPr>
          <a:xfrm>
            <a:off x="5547515" y="1028587"/>
            <a:ext cx="4464554" cy="465830"/>
            <a:chOff x="5785096" y="1934959"/>
            <a:chExt cx="4464554" cy="465830"/>
          </a:xfrm>
        </p:grpSpPr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83D11E62-AB68-0E4C-5467-3087C4BE4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341"/>
            <a:stretch/>
          </p:blipFill>
          <p:spPr>
            <a:xfrm>
              <a:off x="5785096" y="1939262"/>
              <a:ext cx="4464554" cy="4615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1C82EE-C888-1649-B601-0E51F726B3BB}"/>
                </a:ext>
              </a:extLst>
            </p:cNvPr>
            <p:cNvSpPr/>
            <p:nvPr/>
          </p:nvSpPr>
          <p:spPr>
            <a:xfrm>
              <a:off x="7270788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F2428A-31AC-713B-8A17-1E9F3F804F0B}"/>
                </a:ext>
              </a:extLst>
            </p:cNvPr>
            <p:cNvSpPr/>
            <p:nvPr/>
          </p:nvSpPr>
          <p:spPr>
            <a:xfrm>
              <a:off x="9473019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CD3DB124-5D66-9BB0-971C-014B118073CF}"/>
              </a:ext>
            </a:extLst>
          </p:cNvPr>
          <p:cNvSpPr txBox="1">
            <a:spLocks/>
          </p:cNvSpPr>
          <p:nvPr/>
        </p:nvSpPr>
        <p:spPr>
          <a:xfrm>
            <a:off x="381242" y="161721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/>
              <a:t>实验上如何区分不同区域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6A56C-B502-5D72-134E-C1201342D3EA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A735EF7-CB27-F960-1EF8-9020ACE7390B}"/>
                  </a:ext>
                </a:extLst>
              </p:cNvPr>
              <p:cNvSpPr txBox="1"/>
              <p:nvPr/>
            </p:nvSpPr>
            <p:spPr>
              <a:xfrm>
                <a:off x="9235438" y="3283125"/>
                <a:ext cx="3149090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sz="2000" dirty="0"/>
                  <a:t>随着网络变宽：</a:t>
                </a:r>
                <a:endParaRPr kumimoji="1" lang="en-US" altLang="zh-CN" sz="2000" dirty="0"/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CN" sz="2000" dirty="0"/>
                  <a:t> </a:t>
                </a:r>
                <a:r>
                  <a:rPr kumimoji="1" lang="zh-CN" altLang="en-US" sz="2000" dirty="0"/>
                  <a:t>小：相对距离变小</a:t>
                </a:r>
                <a:endParaRPr kumimoji="1"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CN" sz="2000" dirty="0"/>
                  <a:t> </a:t>
                </a:r>
                <a:r>
                  <a:rPr kumimoji="1" lang="zh-CN" altLang="en-US" sz="2000" dirty="0"/>
                  <a:t>中等：相对距离不变</a:t>
                </a:r>
                <a:endParaRPr kumimoji="1"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CN" sz="2000" dirty="0"/>
                  <a:t> </a:t>
                </a:r>
                <a:r>
                  <a:rPr kumimoji="1" lang="zh-CN" altLang="en-US" sz="2000" dirty="0"/>
                  <a:t>大：相对距离变大</a:t>
                </a:r>
                <a:endParaRPr kumimoji="1" lang="en-US" altLang="zh-CN" sz="2000" dirty="0"/>
              </a:p>
              <a:p>
                <a:endParaRPr kumimoji="1" lang="en-US" altLang="zh-CN" sz="2000" dirty="0"/>
              </a:p>
              <a:p>
                <a:pPr algn="l"/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A735EF7-CB27-F960-1EF8-9020ACE73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438" y="3283125"/>
                <a:ext cx="3149090" cy="2554545"/>
              </a:xfrm>
              <a:prstGeom prst="rect">
                <a:avLst/>
              </a:prstGeom>
              <a:blipFill>
                <a:blip r:embed="rId8"/>
                <a:stretch>
                  <a:fillRect l="-2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577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2F1CEF4-A3A0-F2CF-4ACE-0D8C14EB9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3" b="14065"/>
          <a:stretch/>
        </p:blipFill>
        <p:spPr>
          <a:xfrm>
            <a:off x="6792685" y="1943981"/>
            <a:ext cx="4848999" cy="3701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3D62118-E6AA-9B4D-B383-38F02A876F16}"/>
                  </a:ext>
                </a:extLst>
              </p:cNvPr>
              <p:cNvSpPr txBox="1"/>
              <p:nvPr/>
            </p:nvSpPr>
            <p:spPr>
              <a:xfrm>
                <a:off x="922857" y="2775134"/>
                <a:ext cx="29519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3D62118-E6AA-9B4D-B383-38F02A876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57" y="2775134"/>
                <a:ext cx="2951976" cy="400110"/>
              </a:xfrm>
              <a:prstGeom prst="rect">
                <a:avLst/>
              </a:prstGeom>
              <a:blipFill>
                <a:blip r:embed="rId3"/>
                <a:stretch>
                  <a:fillRect l="-1709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561F195-68EC-9DF6-5953-55AE088A8045}"/>
                  </a:ext>
                </a:extLst>
              </p:cNvPr>
              <p:cNvSpPr txBox="1"/>
              <p:nvPr/>
            </p:nvSpPr>
            <p:spPr>
              <a:xfrm>
                <a:off x="922851" y="3310406"/>
                <a:ext cx="411190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561F195-68EC-9DF6-5953-55AE088A8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51" y="3310406"/>
                <a:ext cx="4111909" cy="411651"/>
              </a:xfrm>
              <a:prstGeom prst="rect">
                <a:avLst/>
              </a:prstGeom>
              <a:blipFill>
                <a:blip r:embed="rId4"/>
                <a:stretch>
                  <a:fillRect l="-1231" t="-2941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F7FA1D5-AECF-268B-CE0B-1C0E1E631AB3}"/>
                  </a:ext>
                </a:extLst>
              </p:cNvPr>
              <p:cNvSpPr txBox="1"/>
              <p:nvPr/>
            </p:nvSpPr>
            <p:spPr>
              <a:xfrm>
                <a:off x="814963" y="2313353"/>
                <a:ext cx="63696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右图是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下面三种不同</a:t>
                </a:r>
                <a:r>
                  <a:rPr lang="zh-CN" altLang="en-US" sz="2000" b="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初始化的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实验 </a:t>
                </a:r>
                <a:r>
                  <a:rPr kumimoji="1" lang="en-US" altLang="zh-CN" sz="2000" dirty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 )</a:t>
                </a:r>
                <a:endParaRPr lang="zh-CN" altLang="en-US" sz="2000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F7FA1D5-AECF-268B-CE0B-1C0E1E63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63" y="2313353"/>
                <a:ext cx="6369608" cy="400110"/>
              </a:xfrm>
              <a:prstGeom prst="rect">
                <a:avLst/>
              </a:prstGeom>
              <a:blipFill>
                <a:blip r:embed="rId5"/>
                <a:stretch>
                  <a:fillRect l="-996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7">
            <a:extLst>
              <a:ext uri="{FF2B5EF4-FFF2-40B4-BE49-F238E27FC236}">
                <a16:creationId xmlns:a16="http://schemas.microsoft.com/office/drawing/2014/main" id="{4B41DFA9-6B27-05D4-0771-181128325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135" y="1034039"/>
            <a:ext cx="2688984" cy="717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5D61BE49-62CC-8F90-07DD-6E0DE80E5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745" y="1145750"/>
                <a:ext cx="11429516" cy="761979"/>
              </a:xfrm>
              <a:prstGeom prst="rect">
                <a:avLst/>
              </a:prstGeom>
            </p:spPr>
            <p:txBody>
              <a:bodyPr/>
              <a:lstStyle>
                <a:lvl1pPr algn="l" defTabSz="1219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r>
                  <a:rPr lang="zh-CN" altLang="en-US" sz="2800" b="1" dirty="0">
                    <a:solidFill>
                      <a:schemeClr val="tx2"/>
                    </a:solidFill>
                  </a:rPr>
                  <a:t>验证在不同初始化但</a:t>
                </a:r>
                <a:r>
                  <a:rPr kumimoji="1" lang="zh-CN" altLang="en-US" sz="2800" dirty="0">
                    <a:solidFill>
                      <a:schemeClr val="tx2"/>
                    </a:solidFill>
                  </a:rPr>
                  <a:t>状态量一致</a:t>
                </a:r>
                <a:r>
                  <a:rPr kumimoji="1" lang="en-US" altLang="zh-CN" sz="2800" dirty="0">
                    <a:solidFill>
                      <a:schemeClr val="tx2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</a:rPr>
                  <a:t> )</a:t>
                </a:r>
                <a:r>
                  <a:rPr kumimoji="1" lang="zh-CN" altLang="en-US" sz="2800" dirty="0">
                    <a:solidFill>
                      <a:schemeClr val="tx2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5D61BE49-62CC-8F90-07DD-6E0DE80E5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45" y="1145750"/>
                <a:ext cx="11429516" cy="761979"/>
              </a:xfrm>
              <a:prstGeom prst="rect">
                <a:avLst/>
              </a:prstGeom>
              <a:blipFill>
                <a:blip r:embed="rId7"/>
                <a:stretch>
                  <a:fillRect l="-1110" t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EE406A9B-DE08-1EF4-EA47-4F86F61ACE21}"/>
              </a:ext>
            </a:extLst>
          </p:cNvPr>
          <p:cNvSpPr txBox="1">
            <a:spLocks/>
          </p:cNvSpPr>
          <p:nvPr/>
        </p:nvSpPr>
        <p:spPr>
          <a:xfrm>
            <a:off x="381242" y="161721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/>
              <a:t>实验上如何区分不同区域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49C73F-2B4E-4F41-5841-6D7CC03272CB}"/>
                  </a:ext>
                </a:extLst>
              </p:cNvPr>
              <p:cNvSpPr txBox="1"/>
              <p:nvPr/>
            </p:nvSpPr>
            <p:spPr>
              <a:xfrm>
                <a:off x="922851" y="3857219"/>
                <a:ext cx="4111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49C73F-2B4E-4F41-5841-6D7CC032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51" y="3857219"/>
                <a:ext cx="4111909" cy="400110"/>
              </a:xfrm>
              <a:prstGeom prst="rect">
                <a:avLst/>
              </a:prstGeom>
              <a:blipFill>
                <a:blip r:embed="rId8"/>
                <a:stretch>
                  <a:fillRect l="-1231" t="-909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15D9415-76CD-F317-879C-5641E5EF8A37}"/>
                  </a:ext>
                </a:extLst>
              </p:cNvPr>
              <p:cNvSpPr txBox="1"/>
              <p:nvPr/>
            </p:nvSpPr>
            <p:spPr>
              <a:xfrm>
                <a:off x="922851" y="4392491"/>
                <a:ext cx="4111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2"/>
                    </a:solidFill>
                  </a:rPr>
                  <a:t> 由上述决定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15D9415-76CD-F317-879C-5641E5EF8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51" y="4392491"/>
                <a:ext cx="4111909" cy="400110"/>
              </a:xfrm>
              <a:prstGeom prst="rect">
                <a:avLst/>
              </a:prstGeom>
              <a:blipFill>
                <a:blip r:embed="rId9"/>
                <a:stretch>
                  <a:fillRect l="-1231" t="-156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85D27D3-0B85-83C0-CFC2-428280183B49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592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0D0E27-AC17-AC46-B66D-6A4395B3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7" y="1519962"/>
            <a:ext cx="5972023" cy="3858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1DC7CE-F044-1043-8AA0-D24729763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96" y="1676541"/>
            <a:ext cx="5525956" cy="3567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E4333-CB67-534B-84DB-8BD7CD7A51DE}"/>
              </a:ext>
            </a:extLst>
          </p:cNvPr>
          <p:cNvSpPr txBox="1"/>
          <p:nvPr/>
        </p:nvSpPr>
        <p:spPr>
          <a:xfrm>
            <a:off x="1707687" y="1150570"/>
            <a:ext cx="293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一维数据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92560-5E53-A74A-A6FA-D571486CEC47}"/>
              </a:ext>
            </a:extLst>
          </p:cNvPr>
          <p:cNvSpPr txBox="1"/>
          <p:nvPr/>
        </p:nvSpPr>
        <p:spPr>
          <a:xfrm>
            <a:off x="7679710" y="1150570"/>
            <a:ext cx="293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MNIST数据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0F3B711-440E-A671-1A01-D3084B46C302}"/>
              </a:ext>
            </a:extLst>
          </p:cNvPr>
          <p:cNvSpPr txBox="1">
            <a:spLocks/>
          </p:cNvSpPr>
          <p:nvPr/>
        </p:nvSpPr>
        <p:spPr>
          <a:xfrm>
            <a:off x="244081" y="202256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两层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网络：实验相图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A90792-5E0A-641C-7B17-F353D47954EF}"/>
              </a:ext>
            </a:extLst>
          </p:cNvPr>
          <p:cNvSpPr txBox="1"/>
          <p:nvPr/>
        </p:nvSpPr>
        <p:spPr>
          <a:xfrm>
            <a:off x="8295271" y="5371706"/>
            <a:ext cx="3693898" cy="79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2"/>
                </a:solidFill>
              </a:rPr>
              <a:t>虚线是理论得到的分界线，星号是实验后通过线性插值得到的斜率为零的点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9E9DE8-E0CC-B4A9-F983-AED004674867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27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1627B-4234-3C7A-AA2B-44DF1E02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-36576"/>
            <a:ext cx="11429516" cy="761979"/>
          </a:xfrm>
        </p:spPr>
        <p:txBody>
          <a:bodyPr/>
          <a:lstStyle/>
          <a:p>
            <a:r>
              <a:rPr kumimoji="1" lang="zh-CN" altLang="en-US" dirty="0"/>
              <a:t>两层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网络：理论相图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64EF509-5DA1-5DCD-B20B-41E3C25E4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0500" y="1793561"/>
            <a:ext cx="3892175" cy="35791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1767D3-D571-6F79-4E66-F0198DE1C1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79" y="2492121"/>
            <a:ext cx="7841721" cy="18737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424A7A-7815-DDFD-0CBD-F7EAC3E94FE6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0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9DF5F-D21E-BDA2-55D1-E8AA2441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两层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网络：理论相图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F3ED61-8B94-A294-4974-F502C3D88375}"/>
              </a:ext>
            </a:extLst>
          </p:cNvPr>
          <p:cNvSpPr txBox="1"/>
          <p:nvPr/>
        </p:nvSpPr>
        <p:spPr>
          <a:xfrm>
            <a:off x="8411774" y="1029151"/>
            <a:ext cx="3176976" cy="1312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/>
              <a:t>我们是在线性区域初始化网络的么？</a:t>
            </a:r>
            <a:endParaRPr lang="en-US" altLang="zh-CN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23242F-DD9C-88CB-9CB7-CEBECD2DBAB4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B9BA69B-3638-BFDA-B49C-9D40732B9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72"/>
          <a:stretch/>
        </p:blipFill>
        <p:spPr>
          <a:xfrm>
            <a:off x="0" y="881379"/>
            <a:ext cx="1012024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35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9DF5F-D21E-BDA2-55D1-E8AA2441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两层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网络：理论相图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F3ED61-8B94-A294-4974-F502C3D88375}"/>
              </a:ext>
            </a:extLst>
          </p:cNvPr>
          <p:cNvSpPr txBox="1"/>
          <p:nvPr/>
        </p:nvSpPr>
        <p:spPr>
          <a:xfrm>
            <a:off x="7677501" y="1081051"/>
            <a:ext cx="4431495" cy="260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/>
              <a:t>相图是在无穷宽的情况下计算，但在实际中不可能使用无穷宽，因此常见初始化也表现出非线性性。</a:t>
            </a:r>
            <a:endParaRPr lang="en-US" altLang="zh-CN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DD9C05-BD6A-A7C4-06DB-CAEDE648ADE5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274F67-3484-DD14-E172-8646F35C8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72"/>
          <a:stretch/>
        </p:blipFill>
        <p:spPr>
          <a:xfrm>
            <a:off x="0" y="1000757"/>
            <a:ext cx="8757341" cy="46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3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E24BF-FFF2-8D57-571E-7A02AD08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三层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网络：实验相图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AEEDA97-512E-D329-049C-3423E392C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0" b="1804"/>
          <a:stretch/>
        </p:blipFill>
        <p:spPr>
          <a:xfrm>
            <a:off x="381242" y="1830098"/>
            <a:ext cx="9815671" cy="40803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C3B5AE-8213-5412-3DBF-05D755EC3547}"/>
              </a:ext>
            </a:extLst>
          </p:cNvPr>
          <p:cNvSpPr txBox="1"/>
          <p:nvPr/>
        </p:nvSpPr>
        <p:spPr>
          <a:xfrm>
            <a:off x="149087" y="1185338"/>
            <a:ext cx="754161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考虑一个每层宽度均为 </a:t>
            </a:r>
            <a:r>
              <a:rPr lang="en" altLang="zh-CN" sz="180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 </a:t>
            </a:r>
            <a:r>
              <a:rPr lang="zh-CN" altLang="en-US" sz="180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的三层 </a:t>
            </a:r>
            <a:r>
              <a:rPr lang="en" altLang="zh-CN" sz="180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ReLU </a:t>
            </a:r>
            <a:r>
              <a:rPr lang="zh-CN" altLang="en-US" sz="180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激活神经网络，其数学表达式为 </a:t>
            </a:r>
            <a:endParaRPr lang="zh-CN" altLang="en-US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D3D61C-9E41-276F-FC70-D1392D75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71" y="947549"/>
            <a:ext cx="4013200" cy="774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4FA3DA-A735-315D-7CD8-88F45DF7CADD}"/>
              </a:ext>
            </a:extLst>
          </p:cNvPr>
          <p:cNvSpPr txBox="1"/>
          <p:nvPr/>
        </p:nvSpPr>
        <p:spPr>
          <a:xfrm>
            <a:off x="68125" y="6334780"/>
            <a:ext cx="98388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 err="1">
                <a:solidFill>
                  <a:schemeClr val="bg1"/>
                </a:solidFill>
              </a:rPr>
              <a:t>Hanxu</a:t>
            </a:r>
            <a:r>
              <a:rPr lang="en" altLang="zh-CN" sz="1400" dirty="0">
                <a:solidFill>
                  <a:schemeClr val="bg1"/>
                </a:solidFill>
              </a:rPr>
              <a:t> Zhou, </a:t>
            </a:r>
            <a:r>
              <a:rPr lang="en" altLang="zh-CN" sz="1400" dirty="0" err="1">
                <a:solidFill>
                  <a:schemeClr val="bg1"/>
                </a:solidFill>
              </a:rPr>
              <a:t>Qixuan</a:t>
            </a:r>
            <a:r>
              <a:rPr lang="en" altLang="zh-CN" sz="1400" dirty="0">
                <a:solidFill>
                  <a:schemeClr val="bg1"/>
                </a:solidFill>
              </a:rPr>
              <a:t> Zhou, </a:t>
            </a:r>
            <a:r>
              <a:rPr lang="en" altLang="zh-CN" sz="1400" dirty="0" err="1">
                <a:solidFill>
                  <a:schemeClr val="bg1"/>
                </a:solidFill>
              </a:rPr>
              <a:t>Zhenyuan</a:t>
            </a:r>
            <a:r>
              <a:rPr lang="en" altLang="zh-CN" sz="1400" dirty="0">
                <a:solidFill>
                  <a:schemeClr val="bg1"/>
                </a:solidFill>
              </a:rPr>
              <a:t> </a:t>
            </a:r>
            <a:r>
              <a:rPr lang="en" altLang="zh-CN" sz="1400" dirty="0" err="1">
                <a:solidFill>
                  <a:schemeClr val="bg1"/>
                </a:solidFill>
              </a:rPr>
              <a:t>Jin</a:t>
            </a:r>
            <a:r>
              <a:rPr lang="en" altLang="zh-CN" sz="1400" dirty="0">
                <a:solidFill>
                  <a:schemeClr val="bg1"/>
                </a:solidFill>
              </a:rPr>
              <a:t>, Tao Luo,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Zhang, and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Xu. "Empirical phase diagram for three-layer neural networks with infinite width." </a:t>
            </a:r>
            <a:r>
              <a:rPr lang="en" altLang="zh-CN" sz="1400" i="1" dirty="0">
                <a:solidFill>
                  <a:schemeClr val="bg1"/>
                </a:solidFill>
              </a:rPr>
              <a:t>Advances in Neural Information Processing Systems</a:t>
            </a:r>
            <a:r>
              <a:rPr lang="en" altLang="zh-CN" sz="1400" dirty="0">
                <a:solidFill>
                  <a:schemeClr val="bg1"/>
                </a:solidFill>
              </a:rPr>
              <a:t> 35 (2022): 26021-26033.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1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8C373-E937-9EF8-F12A-5C3993B1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超参数对神经网络训练的影响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8CADBA-8A3B-B0A6-DDCC-1474DE4E2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什么是超参数？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/>
              <a:t>超参数是事先给定的，用来控制学习过程的参数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神经网络训练中有哪些超参数？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/>
              <a:t>可训练参数初始化；学习率；批次大小</a:t>
            </a:r>
            <a:r>
              <a:rPr lang="en-US" altLang="zh-CN" b="0" dirty="0"/>
              <a:t> (batch size)</a:t>
            </a:r>
            <a:r>
              <a:rPr lang="zh-CN" altLang="en-US" b="0" dirty="0"/>
              <a:t>；网络结构参数</a:t>
            </a:r>
            <a:endParaRPr lang="en-US" altLang="zh-CN" b="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网络结构参数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/>
              <a:t>全连接网络：宽度</a:t>
            </a:r>
            <a:r>
              <a:rPr lang="en-US" altLang="zh-CN" b="0" dirty="0"/>
              <a:t> (Width)</a:t>
            </a:r>
            <a:r>
              <a:rPr lang="zh-CN" altLang="en-US" b="0" dirty="0"/>
              <a:t>、深度 </a:t>
            </a:r>
            <a:r>
              <a:rPr lang="en-US" altLang="zh-CN" b="0" dirty="0"/>
              <a:t>(Depth)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/>
              <a:t>卷积神经网络：卷积核大小</a:t>
            </a:r>
            <a:r>
              <a:rPr lang="en-US" altLang="zh-CN" b="0" dirty="0"/>
              <a:t> (kernel size)</a:t>
            </a:r>
            <a:r>
              <a:rPr lang="zh-CN" altLang="en-US" b="0" dirty="0"/>
              <a:t>、通道数</a:t>
            </a:r>
            <a:r>
              <a:rPr lang="en-US" altLang="zh-CN" b="0" dirty="0"/>
              <a:t> (channels)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/>
              <a:t>Transformer</a:t>
            </a:r>
            <a:r>
              <a:rPr lang="zh-CN" altLang="en-US" b="0" dirty="0"/>
              <a:t>：层数</a:t>
            </a:r>
            <a:r>
              <a:rPr lang="en-US" altLang="zh-CN" b="0" dirty="0"/>
              <a:t> (layer)</a:t>
            </a:r>
            <a:r>
              <a:rPr lang="zh-CN" altLang="en-US" b="0" dirty="0"/>
              <a:t>、头数</a:t>
            </a:r>
            <a:r>
              <a:rPr lang="en-US" altLang="zh-CN" b="0" dirty="0"/>
              <a:t> (Head) </a:t>
            </a:r>
            <a:r>
              <a:rPr lang="zh-CN" altLang="en-US" b="0" dirty="0"/>
              <a:t>等等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2913268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DA55-670D-8578-AFEB-64E8A9F0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4B2C-F786-403A-50CE-BF64EDB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小初始化的凝聚现象示意图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E3433B9-B00A-F435-5C8F-A72447969A08}"/>
              </a:ext>
            </a:extLst>
          </p:cNvPr>
          <p:cNvGrpSpPr/>
          <p:nvPr/>
        </p:nvGrpSpPr>
        <p:grpSpPr>
          <a:xfrm>
            <a:off x="2406026" y="1106299"/>
            <a:ext cx="7379947" cy="2828657"/>
            <a:chOff x="4270750" y="2989953"/>
            <a:chExt cx="7882206" cy="299731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107641E-150B-4DA2-35CE-012449E79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8"/>
            <a:stretch/>
          </p:blipFill>
          <p:spPr>
            <a:xfrm>
              <a:off x="4270750" y="2989953"/>
              <a:ext cx="7882206" cy="297579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700C410-3AC1-0DCC-EB83-C2E00CFFF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3AFC800-FCC7-8D31-FAE2-CCA3CBD7154E}"/>
                  </a:ext>
                </a:extLst>
              </p:cNvPr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>
                <a:blip r:embed="rId4"/>
                <a:stretch>
                  <a:fillRect l="-1287" r="-55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300E57-51ED-C3C1-293F-7D509953254A}"/>
                  </a:ext>
                </a:extLst>
              </p:cNvPr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436EDD4-83C3-9389-8416-AE7965B20BCB}"/>
                  </a:ext>
                </a:extLst>
              </p:cNvPr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33E6C9E7-C880-17F5-EC57-A227AA1E5DD3}"/>
              </a:ext>
            </a:extLst>
          </p:cNvPr>
          <p:cNvSpPr/>
          <p:nvPr/>
        </p:nvSpPr>
        <p:spPr>
          <a:xfrm>
            <a:off x="1707650" y="5283719"/>
            <a:ext cx="1755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随机初始化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767ACC-509B-6EE9-74A1-84CC05CD26A9}"/>
              </a:ext>
            </a:extLst>
          </p:cNvPr>
          <p:cNvSpPr/>
          <p:nvPr/>
        </p:nvSpPr>
        <p:spPr>
          <a:xfrm>
            <a:off x="5004735" y="5283718"/>
            <a:ext cx="2539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经过训练：达到参数凝聚状态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A183ED-3F21-F53D-2AA6-25264BCEE159}"/>
              </a:ext>
            </a:extLst>
          </p:cNvPr>
          <p:cNvSpPr/>
          <p:nvPr/>
        </p:nvSpPr>
        <p:spPr>
          <a:xfrm>
            <a:off x="8117487" y="52837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等价于小网络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36128A1-39A8-A861-3319-8F82F2AED566}"/>
              </a:ext>
            </a:extLst>
          </p:cNvPr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34CEB6C-4BB9-54C5-B1E4-43C8E884AB69}"/>
              </a:ext>
            </a:extLst>
          </p:cNvPr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91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DC34B-99D8-2923-E518-3D882D7D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凝聚区域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C80A3E-2BDD-4BA1-FC90-46E9783E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92" y="761979"/>
            <a:ext cx="5418216" cy="50639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A8985E-260D-0E3B-304A-A6EA883C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892" y="5825903"/>
            <a:ext cx="5758543" cy="38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84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4E76057-D310-A6A9-8DEF-EC781D04DCB8}"/>
              </a:ext>
            </a:extLst>
          </p:cNvPr>
          <p:cNvSpPr txBox="1"/>
          <p:nvPr/>
        </p:nvSpPr>
        <p:spPr>
          <a:xfrm>
            <a:off x="101595" y="2921168"/>
            <a:ext cx="120904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初始化是如何影响神经网络训练的？</a:t>
            </a:r>
          </a:p>
        </p:txBody>
      </p:sp>
    </p:spTree>
    <p:extLst>
      <p:ext uri="{BB962C8B-B14F-4D97-AF65-F5344CB8AC3E}">
        <p14:creationId xmlns:p14="http://schemas.microsoft.com/office/powerpoint/2010/main" val="252030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6D2A-308A-661C-0460-AA8E6ED28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8475-14EF-817D-2435-30AD0E5C53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" y="40707"/>
            <a:ext cx="12024360" cy="63341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err="1"/>
              <a:t>常见初始化的尺度参数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1567-E6AD-8C01-B9DE-0346BA454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71" b="8021"/>
          <a:stretch/>
        </p:blipFill>
        <p:spPr>
          <a:xfrm>
            <a:off x="5983573" y="906458"/>
            <a:ext cx="5734103" cy="5045083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9EA571-01DF-9CE8-0D26-47AC67071F19}"/>
              </a:ext>
            </a:extLst>
          </p:cNvPr>
          <p:cNvGrpSpPr/>
          <p:nvPr/>
        </p:nvGrpSpPr>
        <p:grpSpPr>
          <a:xfrm>
            <a:off x="599996" y="1607181"/>
            <a:ext cx="3352336" cy="906547"/>
            <a:chOff x="432996" y="905579"/>
            <a:chExt cx="3352336" cy="906547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8612095C-9BB3-E534-E659-1A5B7B26E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996" y="905579"/>
              <a:ext cx="3352336" cy="906547"/>
            </a:xfrm>
            <a:prstGeom prst="rect">
              <a:avLst/>
            </a:prstGeom>
          </p:spPr>
        </p:pic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44560AD9-20A0-507C-DAB5-5220D01ADFE3}"/>
                </a:ext>
              </a:extLst>
            </p:cNvPr>
            <p:cNvSpPr/>
            <p:nvPr/>
          </p:nvSpPr>
          <p:spPr>
            <a:xfrm>
              <a:off x="1636592" y="1361229"/>
              <a:ext cx="314892" cy="3270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398BF017-9AB1-FD29-DB4F-9E4ABF6490E4}"/>
              </a:ext>
            </a:extLst>
          </p:cNvPr>
          <p:cNvGrpSpPr/>
          <p:nvPr/>
        </p:nvGrpSpPr>
        <p:grpSpPr>
          <a:xfrm>
            <a:off x="845857" y="2745104"/>
            <a:ext cx="4464554" cy="465830"/>
            <a:chOff x="5785096" y="1934959"/>
            <a:chExt cx="4464554" cy="465830"/>
          </a:xfrm>
        </p:grpSpPr>
        <p:pic>
          <p:nvPicPr>
            <p:cNvPr id="9" name="Picture 11">
              <a:extLst>
                <a:ext uri="{FF2B5EF4-FFF2-40B4-BE49-F238E27FC236}">
                  <a16:creationId xmlns:a16="http://schemas.microsoft.com/office/drawing/2014/main" id="{19AC6ADD-793E-C920-764C-BC149A9D6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341"/>
            <a:stretch/>
          </p:blipFill>
          <p:spPr>
            <a:xfrm>
              <a:off x="5785096" y="1939262"/>
              <a:ext cx="4464554" cy="461527"/>
            </a:xfrm>
            <a:prstGeom prst="rect">
              <a:avLst/>
            </a:prstGeom>
          </p:spPr>
        </p:pic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E07809CE-8256-1DC9-E612-9A3B77F2DA93}"/>
                </a:ext>
              </a:extLst>
            </p:cNvPr>
            <p:cNvSpPr/>
            <p:nvPr/>
          </p:nvSpPr>
          <p:spPr>
            <a:xfrm>
              <a:off x="7270788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596A13F6-E7F3-188D-77EE-2B3156C31068}"/>
                </a:ext>
              </a:extLst>
            </p:cNvPr>
            <p:cNvSpPr/>
            <p:nvPr/>
          </p:nvSpPr>
          <p:spPr>
            <a:xfrm>
              <a:off x="9473019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C4555B80-C70C-6248-611D-B3FC6D00C09B}"/>
                  </a:ext>
                </a:extLst>
              </p:cNvPr>
              <p:cNvSpPr txBox="1"/>
              <p:nvPr/>
            </p:nvSpPr>
            <p:spPr>
              <a:xfrm>
                <a:off x="4130617" y="1670993"/>
                <a:ext cx="165771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C4555B80-C70C-6248-611D-B3FC6D00C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17" y="1670993"/>
                <a:ext cx="1657719" cy="736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CAD266-08D0-CF70-2437-D95202F47E7D}"/>
                  </a:ext>
                </a:extLst>
              </p:cNvPr>
              <p:cNvSpPr txBox="1"/>
              <p:nvPr/>
            </p:nvSpPr>
            <p:spPr>
              <a:xfrm>
                <a:off x="1279131" y="4493515"/>
                <a:ext cx="3647326" cy="1252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400" dirty="0"/>
              </a:p>
              <a:p>
                <a:pPr algn="ctr"/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400" dirty="0"/>
              </a:p>
              <a:p>
                <a:pPr algn="ctr"/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CAD266-08D0-CF70-2437-D95202F4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131" y="4493515"/>
                <a:ext cx="3647326" cy="1252266"/>
              </a:xfrm>
              <a:prstGeom prst="rect">
                <a:avLst/>
              </a:prstGeom>
              <a:blipFill>
                <a:blip r:embed="rId7"/>
                <a:stretch>
                  <a:fillRect t="-2000" b="-1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B94B870-7777-8D60-EBA0-2C8A66F221C3}"/>
              </a:ext>
            </a:extLst>
          </p:cNvPr>
          <p:cNvSpPr txBox="1"/>
          <p:nvPr/>
        </p:nvSpPr>
        <p:spPr>
          <a:xfrm>
            <a:off x="1279131" y="5877004"/>
            <a:ext cx="394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/>
                </a:solidFill>
              </a:rPr>
              <a:t>高斯分布</a:t>
            </a:r>
            <a:r>
              <a:rPr lang="en-US" altLang="zh-CN" sz="2000" dirty="0">
                <a:solidFill>
                  <a:schemeClr val="tx2"/>
                </a:solidFill>
              </a:rPr>
              <a:t>/</a:t>
            </a:r>
            <a:r>
              <a:rPr lang="zh-CN" altLang="en-US" sz="2000" dirty="0">
                <a:solidFill>
                  <a:schemeClr val="tx2"/>
                </a:solidFill>
              </a:rPr>
              <a:t>均匀分布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485E55-24F2-17FB-AB3C-259F429FEF93}"/>
                  </a:ext>
                </a:extLst>
              </p:cNvPr>
              <p:cNvSpPr txBox="1"/>
              <p:nvPr/>
            </p:nvSpPr>
            <p:spPr>
              <a:xfrm>
                <a:off x="694360" y="3307845"/>
                <a:ext cx="4816868" cy="54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tx2"/>
                    </a:solidFill>
                  </a:rPr>
                  <a:t>常见初始化：</a:t>
                </a:r>
                <a:r>
                  <a:rPr lang="en-US" altLang="zh-CN" sz="280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 Scale </a:t>
                </a:r>
                <a:r>
                  <a:rPr lang="en-US" altLang="zh-CN" sz="2800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~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kumimoji="1" lang="zh-CN" altLang="en-US" sz="2800" dirty="0"/>
                  <a:t> </a:t>
                </a:r>
                <a:endParaRPr lang="zh-CN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485E55-24F2-17FB-AB3C-259F429F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60" y="3307845"/>
                <a:ext cx="4816868" cy="543418"/>
              </a:xfrm>
              <a:prstGeom prst="rect">
                <a:avLst/>
              </a:prstGeom>
              <a:blipFill>
                <a:blip r:embed="rId8"/>
                <a:stretch>
                  <a:fillRect t="-13636" b="-29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D835C40D-5B42-F71D-E386-1053646FF13F}"/>
              </a:ext>
            </a:extLst>
          </p:cNvPr>
          <p:cNvSpPr txBox="1"/>
          <p:nvPr/>
        </p:nvSpPr>
        <p:spPr>
          <a:xfrm>
            <a:off x="1320228" y="954645"/>
            <a:ext cx="3945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70707"/>
                </a:solidFill>
              </a:rPr>
              <a:t>两层全连接网络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663CE9B-4B29-B182-7B84-53B1F6E1C451}"/>
                  </a:ext>
                </a:extLst>
              </p:cNvPr>
              <p:cNvSpPr txBox="1"/>
              <p:nvPr/>
            </p:nvSpPr>
            <p:spPr>
              <a:xfrm>
                <a:off x="330753" y="3942436"/>
                <a:ext cx="5842032" cy="478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dirty="0"/>
                  <a:t>通过调节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zh-CN" altLang="en-US" sz="2400" dirty="0"/>
                  <a:t>调节初始化大小</a:t>
                </a:r>
                <a:r>
                  <a:rPr kumimoji="1"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663CE9B-4B29-B182-7B84-53B1F6E1C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53" y="3942436"/>
                <a:ext cx="5842032" cy="478977"/>
              </a:xfrm>
              <a:prstGeom prst="rect">
                <a:avLst/>
              </a:prstGeom>
              <a:blipFill>
                <a:blip r:embed="rId9"/>
                <a:stretch>
                  <a:fillRect t="-15789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10B26F0-3B3C-6C14-5CFB-1B87A8DC7586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3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ADFDEBE6-C642-FD84-3BA7-6D7A58BC9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07" y="1047565"/>
            <a:ext cx="5971193" cy="447839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35A6FC1-5281-4FDF-FC4E-3BA3F3641C19}"/>
              </a:ext>
            </a:extLst>
          </p:cNvPr>
          <p:cNvSpPr txBox="1">
            <a:spLocks/>
          </p:cNvSpPr>
          <p:nvPr/>
        </p:nvSpPr>
        <p:spPr>
          <a:xfrm>
            <a:off x="201059" y="155448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在很大初始化下神经网络输出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4B8A40-499A-FF35-D02F-8167F8D4247F}"/>
                  </a:ext>
                </a:extLst>
              </p:cNvPr>
              <p:cNvSpPr txBox="1"/>
              <p:nvPr/>
            </p:nvSpPr>
            <p:spPr>
              <a:xfrm>
                <a:off x="201058" y="1047564"/>
                <a:ext cx="10431500" cy="2391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神经网络模型：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𝒌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𝒎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𝒂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𝒌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𝝈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sSubSup>
                          <m:sSubSup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𝒌</m:t>
                            </m:r>
                          </m:sub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𝑻</m:t>
                            </m:r>
                          </m:sup>
                        </m:sSub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b="1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400" b="1" dirty="0">
                  <a:solidFill>
                    <a:srgbClr val="242C2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rgbClr val="242C2D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激活函数：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tx2"/>
                    </a:solidFill>
                  </a:rPr>
                  <a:t>ReLU(x)=max(0,x)</a:t>
                </a:r>
                <a:endParaRPr lang="zh-CN" alt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4B8A40-499A-FF35-D02F-8167F8D42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8" y="1047564"/>
                <a:ext cx="10431500" cy="2391617"/>
              </a:xfrm>
              <a:prstGeom prst="rect">
                <a:avLst/>
              </a:prstGeom>
              <a:blipFill>
                <a:blip r:embed="rId4"/>
                <a:stretch>
                  <a:fillRect l="-1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65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E2820-4ECC-B841-92D1-BDAE42E3E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0" y="2148355"/>
            <a:ext cx="11378985" cy="2821778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8FE4F816-C92E-A7B6-1D7B-1F59C10CCA43}"/>
              </a:ext>
            </a:extLst>
          </p:cNvPr>
          <p:cNvSpPr txBox="1"/>
          <p:nvPr/>
        </p:nvSpPr>
        <p:spPr>
          <a:xfrm>
            <a:off x="1470976" y="1696267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大初始化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7E8E899-7D47-DF0E-42FB-A9800CFD3C4B}"/>
              </a:ext>
            </a:extLst>
          </p:cNvPr>
          <p:cNvSpPr txBox="1"/>
          <p:nvPr/>
        </p:nvSpPr>
        <p:spPr>
          <a:xfrm>
            <a:off x="5317280" y="1684480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中等初始化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C0EC32EA-BC69-8608-979A-0CD1402EDAD5}"/>
              </a:ext>
            </a:extLst>
          </p:cNvPr>
          <p:cNvSpPr txBox="1"/>
          <p:nvPr/>
        </p:nvSpPr>
        <p:spPr>
          <a:xfrm>
            <a:off x="8869040" y="1704752"/>
            <a:ext cx="224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小初始化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D1F27C9-AD5E-9220-7C9F-65D9945D8ABD}"/>
              </a:ext>
            </a:extLst>
          </p:cNvPr>
          <p:cNvSpPr txBox="1">
            <a:spLocks/>
          </p:cNvSpPr>
          <p:nvPr/>
        </p:nvSpPr>
        <p:spPr>
          <a:xfrm>
            <a:off x="201059" y="155448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不同初始化大小对网络输出的影响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831757-8425-142F-D24B-5C1B3A56C59E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FC1490-9ACB-58F5-B393-B47F5A52F117}"/>
              </a:ext>
            </a:extLst>
          </p:cNvPr>
          <p:cNvSpPr txBox="1"/>
          <p:nvPr/>
        </p:nvSpPr>
        <p:spPr>
          <a:xfrm>
            <a:off x="1536192" y="5138928"/>
            <a:ext cx="1624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/>
              <a:t>有些锯齿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DA80C8-1055-E01B-FFD0-6A3CA72B740F}"/>
              </a:ext>
            </a:extLst>
          </p:cNvPr>
          <p:cNvSpPr txBox="1"/>
          <p:nvPr/>
        </p:nvSpPr>
        <p:spPr>
          <a:xfrm>
            <a:off x="5382496" y="5138928"/>
            <a:ext cx="1624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/>
              <a:t>光滑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C64689-A1CA-65A3-CF13-E6ED065314BA}"/>
              </a:ext>
            </a:extLst>
          </p:cNvPr>
          <p:cNvSpPr txBox="1"/>
          <p:nvPr/>
        </p:nvSpPr>
        <p:spPr>
          <a:xfrm>
            <a:off x="9491375" y="5138928"/>
            <a:ext cx="1624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/>
              <a:t>分片线性</a:t>
            </a:r>
          </a:p>
        </p:txBody>
      </p:sp>
    </p:spTree>
    <p:extLst>
      <p:ext uri="{BB962C8B-B14F-4D97-AF65-F5344CB8AC3E}">
        <p14:creationId xmlns:p14="http://schemas.microsoft.com/office/powerpoint/2010/main" val="406756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8C00D-AAED-8DC2-865B-0E911AE0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57B233-C5D7-326D-1127-7222796AAC09}"/>
                  </a:ext>
                </a:extLst>
              </p:cNvPr>
              <p:cNvSpPr txBox="1"/>
              <p:nvPr/>
            </p:nvSpPr>
            <p:spPr>
              <a:xfrm>
                <a:off x="819833" y="1412726"/>
                <a:ext cx="36228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ReLU(x)=max(0,x)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57B233-C5D7-326D-1127-7222796A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33" y="1412726"/>
                <a:ext cx="3622843" cy="461665"/>
              </a:xfrm>
              <a:prstGeom prst="rect">
                <a:avLst/>
              </a:prstGeom>
              <a:blipFill>
                <a:blip r:embed="rId3"/>
                <a:stretch>
                  <a:fillRect t="-10811" r="-174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1BA436B-07AE-33D3-EDBA-2561CFD9FAA2}"/>
              </a:ext>
            </a:extLst>
          </p:cNvPr>
          <p:cNvCxnSpPr>
            <a:cxnSpLocks/>
          </p:cNvCxnSpPr>
          <p:nvPr/>
        </p:nvCxnSpPr>
        <p:spPr>
          <a:xfrm flipH="1">
            <a:off x="2871522" y="2589873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9CBB65E-B443-15D9-9557-B1AFF10F7529}"/>
              </a:ext>
            </a:extLst>
          </p:cNvPr>
          <p:cNvCxnSpPr>
            <a:cxnSpLocks/>
          </p:cNvCxnSpPr>
          <p:nvPr/>
        </p:nvCxnSpPr>
        <p:spPr>
          <a:xfrm>
            <a:off x="1835094" y="4020740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0C3872A-7389-74AD-17DD-36FFFF2D7D31}"/>
                  </a:ext>
                </a:extLst>
              </p:cNvPr>
              <p:cNvSpPr txBox="1"/>
              <p:nvPr/>
            </p:nvSpPr>
            <p:spPr>
              <a:xfrm>
                <a:off x="6096000" y="1303562"/>
                <a:ext cx="5977836" cy="280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solidFill>
                      <a:schemeClr val="tx2"/>
                    </a:solidFill>
                  </a:rPr>
                  <a:t>激活值</a:t>
                </a:r>
                <a:r>
                  <a:rPr lang="en-US" altLang="zh-CN" sz="2400" dirty="0">
                    <a:solidFill>
                      <a:schemeClr val="tx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</a:rPr>
                  <a:t>ReLU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</a:rPr>
                  <a:t>函数的转折点： 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24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solidFill>
                    <a:srgbClr val="B61616"/>
                  </a:solidFill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</a:rPr>
                        <m:t>=−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</a:rPr>
                        <m:t>𝑏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</a:rPr>
                        <m:t>/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</a:rPr>
                        <m:t>𝑤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en-US" sz="2400" dirty="0">
                    <a:solidFill>
                      <a:schemeClr val="tx2"/>
                    </a:solidFill>
                    <a:latin typeface="Book Antiqua"/>
                    <a:ea typeface="黑体"/>
                  </a:rPr>
                  <a:t>每个神经元的非线性主要在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Book Antiqua"/>
                    <a:ea typeface="黑体"/>
                  </a:rPr>
                  <a:t>转折点附近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Book Antiqua"/>
                  <a:ea typeface="黑体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0C3872A-7389-74AD-17DD-36FFFF2D7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03562"/>
                <a:ext cx="5977836" cy="2801023"/>
              </a:xfrm>
              <a:prstGeom prst="rect">
                <a:avLst/>
              </a:prstGeom>
              <a:blipFill>
                <a:blip r:embed="rId4"/>
                <a:stretch>
                  <a:fillRect l="-1486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C727E52-1C44-497B-9F85-D99842768289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E6A3C1AE-9B07-D17B-D4CC-F821388FDCAC}"/>
              </a:ext>
            </a:extLst>
          </p:cNvPr>
          <p:cNvSpPr txBox="1">
            <a:spLocks/>
          </p:cNvSpPr>
          <p:nvPr/>
        </p:nvSpPr>
        <p:spPr>
          <a:xfrm>
            <a:off x="201059" y="155448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参数不同会导致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的转折点不同</a:t>
            </a:r>
          </a:p>
        </p:txBody>
      </p:sp>
    </p:spTree>
    <p:extLst>
      <p:ext uri="{BB962C8B-B14F-4D97-AF65-F5344CB8AC3E}">
        <p14:creationId xmlns:p14="http://schemas.microsoft.com/office/powerpoint/2010/main" val="33758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3CFA53-0B67-3873-5DF3-ED0848F06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938"/>
          <a:stretch/>
        </p:blipFill>
        <p:spPr>
          <a:xfrm>
            <a:off x="1045212" y="967847"/>
            <a:ext cx="10101576" cy="24019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8B2CD2-31A7-A77F-EAF8-15A74188DEF0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221760-2BB6-EB85-B048-8EF605EBC121}"/>
              </a:ext>
            </a:extLst>
          </p:cNvPr>
          <p:cNvSpPr txBox="1"/>
          <p:nvPr/>
        </p:nvSpPr>
        <p:spPr>
          <a:xfrm>
            <a:off x="1651505" y="3488234"/>
            <a:ext cx="223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大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18F74DA0-B01D-9492-236D-0BE46B6405F8}"/>
              </a:ext>
            </a:extLst>
          </p:cNvPr>
          <p:cNvSpPr/>
          <p:nvPr/>
        </p:nvSpPr>
        <p:spPr>
          <a:xfrm>
            <a:off x="4516625" y="3575405"/>
            <a:ext cx="1143000" cy="20116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EDE860-0C21-B44A-1FE0-8570DC5556DC}"/>
              </a:ext>
            </a:extLst>
          </p:cNvPr>
          <p:cNvSpPr txBox="1"/>
          <p:nvPr/>
        </p:nvSpPr>
        <p:spPr>
          <a:xfrm>
            <a:off x="6653125" y="3488234"/>
            <a:ext cx="497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chemeClr val="tx2"/>
                </a:solidFill>
                <a:ea typeface="Microsoft YaHei" panose="020B0503020204020204" pitchFamily="34" charset="-122"/>
              </a:rPr>
              <a:t>表现出很多</a:t>
            </a:r>
            <a:r>
              <a:rPr kumimoji="1" lang="zh-CN" altLang="en-US" sz="2400" b="1" dirty="0">
                <a:solidFill>
                  <a:schemeClr val="tx1"/>
                </a:solidFill>
                <a:ea typeface="Microsoft YaHei" panose="020B0503020204020204" pitchFamily="34" charset="-122"/>
              </a:rPr>
              <a:t>转折</a:t>
            </a:r>
            <a:endParaRPr kumimoji="1"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F957E3-BAF9-2F39-BED6-0B734BA8C17A}"/>
              </a:ext>
            </a:extLst>
          </p:cNvPr>
          <p:cNvSpPr txBox="1"/>
          <p:nvPr/>
        </p:nvSpPr>
        <p:spPr>
          <a:xfrm>
            <a:off x="1648457" y="3997250"/>
            <a:ext cx="223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减小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1D60D99B-0B31-BDF0-EA57-BEE2FED2B6F2}"/>
              </a:ext>
            </a:extLst>
          </p:cNvPr>
          <p:cNvSpPr/>
          <p:nvPr/>
        </p:nvSpPr>
        <p:spPr>
          <a:xfrm>
            <a:off x="4516625" y="4077359"/>
            <a:ext cx="1143000" cy="20116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D7FF8D-5946-9546-3E76-A93429329775}"/>
              </a:ext>
            </a:extLst>
          </p:cNvPr>
          <p:cNvSpPr txBox="1"/>
          <p:nvPr/>
        </p:nvSpPr>
        <p:spPr>
          <a:xfrm>
            <a:off x="6653124" y="3973939"/>
            <a:ext cx="5719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chemeClr val="tx2"/>
                </a:solidFill>
                <a:ea typeface="Microsoft YaHei" panose="020B0503020204020204" pitchFamily="34" charset="-122"/>
              </a:rPr>
              <a:t>表现出</a:t>
            </a:r>
            <a:r>
              <a:rPr kumimoji="1" lang="zh-CN" altLang="en-US" sz="2400" b="1" dirty="0">
                <a:ea typeface="Microsoft YaHei" panose="020B0503020204020204" pitchFamily="34" charset="-122"/>
              </a:rPr>
              <a:t>转折</a:t>
            </a:r>
            <a:r>
              <a:rPr kumimoji="1" lang="zh-CN" altLang="en-US" sz="2400" dirty="0">
                <a:solidFill>
                  <a:schemeClr val="tx2"/>
                </a:solidFill>
                <a:ea typeface="Microsoft YaHei" panose="020B0503020204020204" pitchFamily="34" charset="-122"/>
              </a:rPr>
              <a:t>但这些转折让输出变得</a:t>
            </a:r>
            <a:r>
              <a:rPr kumimoji="1" lang="zh-CN" altLang="en-US" sz="2400" b="1" dirty="0">
                <a:ea typeface="Microsoft YaHei" panose="020B0503020204020204" pitchFamily="34" charset="-122"/>
              </a:rPr>
              <a:t>光滑</a:t>
            </a:r>
            <a:endParaRPr kumimoji="1"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2ADB22-1C75-681C-9B93-82EE39F5D730}"/>
              </a:ext>
            </a:extLst>
          </p:cNvPr>
          <p:cNvSpPr txBox="1"/>
          <p:nvPr/>
        </p:nvSpPr>
        <p:spPr>
          <a:xfrm>
            <a:off x="1636265" y="4506266"/>
            <a:ext cx="223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进一步减小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992F1295-5853-1B21-CFDC-C0A8333D555A}"/>
              </a:ext>
            </a:extLst>
          </p:cNvPr>
          <p:cNvSpPr/>
          <p:nvPr/>
        </p:nvSpPr>
        <p:spPr>
          <a:xfrm>
            <a:off x="4516625" y="4605737"/>
            <a:ext cx="1143000" cy="20116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FADD81-1D01-589C-F1F9-76B272FB5FD9}"/>
              </a:ext>
            </a:extLst>
          </p:cNvPr>
          <p:cNvSpPr txBox="1"/>
          <p:nvPr/>
        </p:nvSpPr>
        <p:spPr>
          <a:xfrm>
            <a:off x="6653125" y="4459644"/>
            <a:ext cx="448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chemeClr val="tx2"/>
                </a:solidFill>
                <a:ea typeface="Microsoft YaHei" panose="020B0503020204020204" pitchFamily="34" charset="-122"/>
              </a:rPr>
              <a:t>转折点的位置</a:t>
            </a:r>
            <a:r>
              <a:rPr kumimoji="1" lang="zh-CN" altLang="en-US" sz="2400" b="1" dirty="0">
                <a:ea typeface="Microsoft YaHei" panose="020B0503020204020204" pitchFamily="34" charset="-122"/>
              </a:rPr>
              <a:t>集中在两个方向</a:t>
            </a:r>
            <a:endParaRPr kumimoji="1"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61F42AE-69F4-B429-9B5E-72153C0D526E}"/>
                  </a:ext>
                </a:extLst>
              </p:cNvPr>
              <p:cNvSpPr txBox="1"/>
              <p:nvPr/>
            </p:nvSpPr>
            <p:spPr>
              <a:xfrm>
                <a:off x="7454928" y="5191967"/>
                <a:ext cx="4338072" cy="114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sz="2400" dirty="0">
                    <a:solidFill>
                      <a:srgbClr val="0000FF"/>
                    </a:solidFill>
                  </a:rPr>
                  <a:t>提示我们网络中不同神经元的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可能</m:t>
                    </m:r>
                    <m:r>
                      <a:rPr kumimoji="1" lang="zh-CN" alt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有某种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一致性</m:t>
                    </m:r>
                  </m:oMath>
                </a14:m>
                <a:endParaRPr kumimoji="1"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61F42AE-69F4-B429-9B5E-72153C0D5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928" y="5191967"/>
                <a:ext cx="4338072" cy="1142813"/>
              </a:xfrm>
              <a:prstGeom prst="rect">
                <a:avLst/>
              </a:prstGeom>
              <a:blipFill>
                <a:blip r:embed="rId3"/>
                <a:stretch>
                  <a:fillRect l="-2339"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下箭头 19">
            <a:extLst>
              <a:ext uri="{FF2B5EF4-FFF2-40B4-BE49-F238E27FC236}">
                <a16:creationId xmlns:a16="http://schemas.microsoft.com/office/drawing/2014/main" id="{0AEDDFD5-39ED-33DE-73D2-7FB6868CBC5A}"/>
              </a:ext>
            </a:extLst>
          </p:cNvPr>
          <p:cNvSpPr/>
          <p:nvPr/>
        </p:nvSpPr>
        <p:spPr>
          <a:xfrm>
            <a:off x="9401600" y="4914627"/>
            <a:ext cx="222364" cy="35000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328748-7229-E405-9B0A-75F19ADCFB63}"/>
              </a:ext>
            </a:extLst>
          </p:cNvPr>
          <p:cNvSpPr txBox="1">
            <a:spLocks/>
          </p:cNvSpPr>
          <p:nvPr/>
        </p:nvSpPr>
        <p:spPr>
          <a:xfrm>
            <a:off x="201059" y="155448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不同初始化大小对网络输出的影响</a:t>
            </a:r>
          </a:p>
        </p:txBody>
      </p:sp>
    </p:spTree>
    <p:extLst>
      <p:ext uri="{BB962C8B-B14F-4D97-AF65-F5344CB8AC3E}">
        <p14:creationId xmlns:p14="http://schemas.microsoft.com/office/powerpoint/2010/main" val="58405917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6808</TotalTime>
  <Words>1709</Words>
  <Application>Microsoft Office PowerPoint</Application>
  <PresentationFormat>宽屏</PresentationFormat>
  <Paragraphs>218</Paragraphs>
  <Slides>32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微软雅黑</vt:lpstr>
      <vt:lpstr>微软雅黑</vt:lpstr>
      <vt:lpstr>Arial</vt:lpstr>
      <vt:lpstr>Book Antiqua</vt:lpstr>
      <vt:lpstr>Calibri</vt:lpstr>
      <vt:lpstr>Cambria Math</vt:lpstr>
      <vt:lpstr>1_自定义设计方案</vt:lpstr>
      <vt:lpstr>PowerPoint 演示文稿</vt:lpstr>
      <vt:lpstr>隐式偏好（隐式正则化）</vt:lpstr>
      <vt:lpstr>超参数对神经网络训练的影响</vt:lpstr>
      <vt:lpstr>PowerPoint 演示文稿</vt:lpstr>
      <vt:lpstr>常见初始化的尺度参数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不同网络输出对应的特征</vt:lpstr>
      <vt:lpstr>小初始化</vt:lpstr>
      <vt:lpstr>影响两层网络的非线性因素</vt:lpstr>
      <vt:lpstr>小初始化</vt:lpstr>
      <vt:lpstr>小初始化的凝聚现象示意图</vt:lpstr>
      <vt:lpstr>一种潜在的解释</vt:lpstr>
      <vt:lpstr>如何定量刻画？</vt:lpstr>
      <vt:lpstr>类比：热力学相图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两层ReLU网络：理论相图</vt:lpstr>
      <vt:lpstr>两层ReLU网络：理论相图</vt:lpstr>
      <vt:lpstr>两层ReLU网络：理论相图</vt:lpstr>
      <vt:lpstr>三层ReLU网络：实验相图</vt:lpstr>
      <vt:lpstr>小初始化的凝聚现象示意图</vt:lpstr>
      <vt:lpstr>凝聚区域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1183</cp:revision>
  <dcterms:created xsi:type="dcterms:W3CDTF">2020-06-05T07:59:00Z</dcterms:created>
  <dcterms:modified xsi:type="dcterms:W3CDTF">2025-11-25T10:55:55Z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0FE3EF06A9C74838A2BB9773EB8F8EE0_12</vt:lpwstr>
  </property>
  <property fmtid="{D5CDD505-2E9C-101B-9397-08002B2CF9AE}" pid="3" name="KSOProductBuildVer">
    <vt:lpwstr>2052-12.1.0.19302</vt:lpwstr>
  </property>
</Properties>
</file>